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0" r:id="rId2"/>
    <p:sldId id="322" r:id="rId3"/>
    <p:sldId id="302" r:id="rId4"/>
    <p:sldId id="305" r:id="rId5"/>
    <p:sldId id="323" r:id="rId6"/>
    <p:sldId id="316" r:id="rId7"/>
    <p:sldId id="326" r:id="rId8"/>
    <p:sldId id="327" r:id="rId9"/>
    <p:sldId id="317" r:id="rId10"/>
    <p:sldId id="3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760"/>
    <a:srgbClr val="9E005E"/>
    <a:srgbClr val="73498C"/>
    <a:srgbClr val="55225D"/>
    <a:srgbClr val="00AEEF"/>
    <a:srgbClr val="007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3"/>
    <p:restoredTop sz="94641"/>
  </p:normalViewPr>
  <p:slideViewPr>
    <p:cSldViewPr snapToGrid="0" snapToObjects="1">
      <p:cViewPr varScale="1">
        <p:scale>
          <a:sx n="62" d="100"/>
          <a:sy n="62" d="100"/>
        </p:scale>
        <p:origin x="91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081B7-15C3-4A99-917D-4E079082A37F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9527B-68F7-4989-B7FA-A54235129B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2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£10.8bn is the latest estimate if the gov fund it (if it was a 50% tariff).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9527B-68F7-4989-B7FA-A54235129BA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9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5EA5A-47AF-874C-A4BA-9DBD4EDFB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E4C79-E9B4-054B-BAB6-A256BB49C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B033-B1E8-5F4E-BED8-B99CA5C6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B966B-4DD1-A243-B853-1474F7F4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120C7-54BB-2042-910C-1B626DF6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8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B8B7-934C-094F-A171-90C8D945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B2F3C-76C8-084B-BA4A-53D3DC2B7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DFCC1-B401-CB42-820B-4C52F3BC5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25B3-7B2E-0B42-8329-6543D576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53B95-A333-1147-BDF0-F9CB4556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F871D-1A90-6B48-838C-7EFD2A58D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0B259-2597-0248-AB88-CBD2147C7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20845-2BCE-5B4D-9C4A-81F836AC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923E2-2380-5E42-B33A-FCF307FB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1F0E-7A00-E04E-A46E-04742D01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F019-13DC-7145-B016-E19FFF3D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E549-AABD-154C-9E26-2E071FD54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B5A9F-8A3A-B043-9F53-95B3F6F1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984D2-FEAD-A24E-9EA7-4D3623AB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38FE3-11BF-844C-AD14-2AC9D4F0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7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52B3-F763-5641-B61D-304A9D43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3B420-A052-674F-B1B1-67648D365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38C5F-7C42-D24E-863B-8E10E43A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DD17-75E8-B149-95BE-BE579FAC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A6D37-F47A-2C46-B638-836F2390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42061-058A-2A40-B7D4-5C1EC457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653BF-CBC0-5B45-B1F8-7F6EE8A71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FEBCE-46A8-D549-AC96-46367E4EE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4680F-9075-D248-B647-C28AE266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4FB52-DA6C-BF44-A66C-D6C35A1A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9B8B2-8BE0-4B47-8D47-2C9743E9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9E0E-D6C8-FD4C-A3C8-023E83E0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36957-FB9C-7241-9595-79656EDEB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632DC-4BDD-C448-85A8-D0F6A6C52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5E81B-096F-6740-8A94-5273FEC89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231349-78DA-4C4D-964E-AF50C3C71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E77FA-F8AA-944F-B75D-0C61F3861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F7B40-F2BD-3E45-B574-FA1A1601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39A88-0320-8E4F-9689-32CB099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2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2DAF-F771-6947-8F4D-F209A3D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625B9-D3F5-DE40-A565-5F058433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CA1B2E-84DB-584D-ACA3-18BB1C55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27333-6749-6E44-9984-52497067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9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7E663-D9A6-CD46-A024-45183AFC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6C5870-F1D9-834E-9212-4158641D8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23318-F1E3-4C45-87D5-B0097498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7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7A25-7CAF-6A49-97E3-C2F8CCCB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3DD0B-76B8-7845-95EC-94204BF9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E682D-B345-6E49-B6FB-B47DEAB3D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07C3B-9457-C541-9474-E35D68FE5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BD204-F2A1-2348-B0CC-DD6ADDFA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3405B-3B6A-FB4E-AA8E-787F66CC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8E18-0157-CF42-97CA-6EA38883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29DCB5-BB56-2E46-975C-14C7DB7F5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DA821-3ECD-BD4B-B451-C8AA3BAC2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F1937-16C4-7442-A1B4-2E5B4AE1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7E524-176C-F74F-9BA8-2C41EAAB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0C129-5451-E34D-9EFA-04FC9785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1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54590-BD6A-6840-B4C0-8B56B8EE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7D323-7EE4-A44F-9F15-E5478FADC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F04D2-7C21-5E4C-8B80-C12E0B3CB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2A623-3D34-7641-B9D2-FC013D9B5F4B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18758-DA46-2E4A-B877-817773593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D5234-88FE-8F4C-8DE4-2854F8E1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32668-E78E-044D-A758-9C072EFD9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4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southgate@ageuk.org.u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it.ly/3Fkdp0o" TargetMode="External"/><Relationship Id="rId4" Type="http://schemas.openxmlformats.org/officeDocument/2006/relationships/hyperlink" Target="mailto:policy@ageuk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785" y="4855780"/>
            <a:ext cx="3183329" cy="1706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842E4-4142-384E-A7EF-A3B46A38A1AA}"/>
              </a:ext>
            </a:extLst>
          </p:cNvPr>
          <p:cNvSpPr txBox="1"/>
          <p:nvPr/>
        </p:nvSpPr>
        <p:spPr>
          <a:xfrm>
            <a:off x="1051034" y="1135439"/>
            <a:ext cx="9921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Keeping the lights on: the case for an energy </a:t>
            </a:r>
            <a:r>
              <a:rPr lang="en-GB" sz="6000" b="1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s</a:t>
            </a:r>
            <a:r>
              <a:rPr kumimoji="0" lang="en-GB" sz="6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ocial</a:t>
            </a:r>
            <a:r>
              <a:rPr kumimoji="0" lang="en-GB" sz="6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 </a:t>
            </a:r>
            <a:r>
              <a:rPr lang="en-GB" sz="6000" b="1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t</a:t>
            </a:r>
            <a:r>
              <a:rPr kumimoji="0" lang="en-GB" sz="60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ariff</a:t>
            </a:r>
            <a:endParaRPr kumimoji="0" lang="en-GB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ED09B4-86FB-174A-9BCB-7DF05FAEAA5D}"/>
              </a:ext>
            </a:extLst>
          </p:cNvPr>
          <p:cNvSpPr txBox="1"/>
          <p:nvPr/>
        </p:nvSpPr>
        <p:spPr>
          <a:xfrm>
            <a:off x="1051034" y="4532825"/>
            <a:ext cx="90599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David Southgate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Age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policy@ageuk.org.uk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34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01398-92AC-9148-B11B-68CC48866383}"/>
              </a:ext>
            </a:extLst>
          </p:cNvPr>
          <p:cNvSpPr txBox="1"/>
          <p:nvPr/>
        </p:nvSpPr>
        <p:spPr>
          <a:xfrm>
            <a:off x="2515517" y="1350512"/>
            <a:ext cx="71609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 UK consumer policy team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policy@ageuk.org.uk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Report can be found at this link: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https://bit.ly/3Fkdp0o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7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305886" y="5937617"/>
            <a:ext cx="99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What older people (60+) want to see from Government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0A7A7-DA8A-A7B5-540B-F8EFB3BEE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2" t="23536" r="35606" b="9933"/>
          <a:stretch/>
        </p:blipFill>
        <p:spPr>
          <a:xfrm>
            <a:off x="1062182" y="241302"/>
            <a:ext cx="10067636" cy="519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01398-92AC-9148-B11B-68CC48866383}"/>
              </a:ext>
            </a:extLst>
          </p:cNvPr>
          <p:cNvSpPr txBox="1"/>
          <p:nvPr/>
        </p:nvSpPr>
        <p:spPr>
          <a:xfrm>
            <a:off x="0" y="238108"/>
            <a:ext cx="1219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Discount bills by 50% for eligible households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those in greatest need both on and off the benefits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 enrol eligible households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universal across suppliers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alongside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existing consumer protections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all eligible domestic consumers (e.g. fixed tariffs, alternative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fuels)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1051034" y="5876062"/>
            <a:ext cx="99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Principles of the social tariff</a:t>
            </a:r>
            <a:endParaRPr kumimoji="0" lang="en-US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7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842E4-4142-384E-A7EF-A3B46A38A1AA}"/>
              </a:ext>
            </a:extLst>
          </p:cNvPr>
          <p:cNvSpPr txBox="1"/>
          <p:nvPr/>
        </p:nvSpPr>
        <p:spPr>
          <a:xfrm>
            <a:off x="305886" y="5876062"/>
            <a:ext cx="99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Our Proposed Eligibility Criteria</a:t>
            </a:r>
            <a:endParaRPr kumimoji="0" lang="en-US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  <p:pic>
        <p:nvPicPr>
          <p:cNvPr id="5" name="Picture 4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0C7A5F6F-D095-644B-BC73-06890713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42" y="1058237"/>
            <a:ext cx="5701071" cy="37524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01398-92AC-9148-B11B-68CC48866383}"/>
              </a:ext>
            </a:extLst>
          </p:cNvPr>
          <p:cNvSpPr txBox="1"/>
          <p:nvPr/>
        </p:nvSpPr>
        <p:spPr>
          <a:xfrm>
            <a:off x="126875" y="274052"/>
            <a:ext cx="5969125" cy="626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Recipients of means tested benefits, disability benefits, or Carer’s Allowance. </a:t>
            </a: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(eligibility criteria 1)</a:t>
            </a: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all those living in relative poverty (equivalised after-tax household income below 60% of median after-tax income. </a:t>
            </a: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(Eligibility criteria 2).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en-GB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a</a:t>
            </a: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 those living just above the poverty line (equivalised after-tax household income below 70% of median after-tax income). </a:t>
            </a:r>
          </a:p>
          <a:p>
            <a:pPr lvl="0">
              <a:lnSpc>
                <a:spcPct val="115000"/>
              </a:lnSpc>
            </a:pPr>
            <a:r>
              <a:rPr lang="en-GB" sz="2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GB" sz="2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(Eligibility criteria 3).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0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305886" y="5937617"/>
            <a:ext cx="99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Why data matching and auto-enrolment matters</a:t>
            </a:r>
            <a:endParaRPr kumimoji="0" lang="en-US" sz="32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27359-037B-11ED-A498-E6E6020EF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9" t="33559" r="24237" b="22097"/>
          <a:stretch/>
        </p:blipFill>
        <p:spPr>
          <a:xfrm>
            <a:off x="236387" y="195212"/>
            <a:ext cx="11649727" cy="50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1051034" y="5876062"/>
            <a:ext cx="99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Cost</a:t>
            </a:r>
            <a:endParaRPr kumimoji="0" lang="en-US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8B2E6-91C1-B06A-BF89-7FA4507CC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99" y="1"/>
            <a:ext cx="11269169" cy="65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1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305886" y="5937617"/>
            <a:ext cx="99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Why government funding matters</a:t>
            </a:r>
            <a:endParaRPr kumimoji="0" lang="en-US" sz="32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7E1D88-7AE7-83BD-671E-2F3546882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1249"/>
              </p:ext>
            </p:extLst>
          </p:nvPr>
        </p:nvGraphicFramePr>
        <p:xfrm>
          <a:off x="779123" y="410965"/>
          <a:ext cx="10633753" cy="4623372"/>
        </p:xfrm>
        <a:graphic>
          <a:graphicData uri="http://schemas.openxmlformats.org/drawingml/2006/table">
            <a:tbl>
              <a:tblPr firstRow="1" firstCol="1" bandRow="1"/>
              <a:tblGrid>
                <a:gridCol w="2763749">
                  <a:extLst>
                    <a:ext uri="{9D8B030D-6E8A-4147-A177-3AD203B41FA5}">
                      <a16:colId xmlns:a16="http://schemas.microsoft.com/office/drawing/2014/main" val="483205731"/>
                    </a:ext>
                  </a:extLst>
                </a:gridCol>
                <a:gridCol w="7870004">
                  <a:extLst>
                    <a:ext uri="{9D8B030D-6E8A-4147-A177-3AD203B41FA5}">
                      <a16:colId xmlns:a16="http://schemas.microsoft.com/office/drawing/2014/main" val="3213780046"/>
                    </a:ext>
                  </a:extLst>
                </a:gridCol>
              </a:tblGrid>
              <a:tr h="1155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Tariff discount </a:t>
                      </a:r>
                      <a:endParaRPr lang="en-GB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 cost to customers missing out (cap at £2,100, based on eligibility criteria 3).</a:t>
                      </a:r>
                      <a:endParaRPr lang="en-GB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12299"/>
                  </a:ext>
                </a:extLst>
              </a:tr>
              <a:tr h="1155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 discount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£620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063389"/>
                  </a:ext>
                </a:extLst>
              </a:tr>
              <a:tr h="1155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 discount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£370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471745"/>
                  </a:ext>
                </a:extLst>
              </a:tr>
              <a:tr h="1155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discount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20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380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305886" y="5937617"/>
            <a:ext cx="99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co Age UK" panose="020B0504050202020203" pitchFamily="34" charset="77"/>
                <a:ea typeface="+mn-ea"/>
                <a:cs typeface="+mn-cs"/>
              </a:rPr>
              <a:t>Addressing the energy inefficiency penalty (unit rate discount)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98B79-73F6-D619-5FE8-5DDBDAA32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77" t="65689" r="37430" b="8897"/>
          <a:stretch/>
        </p:blipFill>
        <p:spPr>
          <a:xfrm>
            <a:off x="1403273" y="77122"/>
            <a:ext cx="9385453" cy="55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5082BE-118C-5343-B41E-DB212ADEF71B}"/>
              </a:ext>
            </a:extLst>
          </p:cNvPr>
          <p:cNvSpPr/>
          <p:nvPr/>
        </p:nvSpPr>
        <p:spPr>
          <a:xfrm>
            <a:off x="0" y="5602013"/>
            <a:ext cx="12192000" cy="1255987"/>
          </a:xfrm>
          <a:prstGeom prst="rect">
            <a:avLst/>
          </a:prstGeom>
          <a:solidFill>
            <a:srgbClr val="1417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BE4B73-5F3F-1340-BBC0-BBBB3873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038" y="5602012"/>
            <a:ext cx="2343076" cy="1255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01398-92AC-9148-B11B-68CC48866383}"/>
              </a:ext>
            </a:extLst>
          </p:cNvPr>
          <p:cNvSpPr txBox="1"/>
          <p:nvPr/>
        </p:nvSpPr>
        <p:spPr>
          <a:xfrm>
            <a:off x="0" y="419056"/>
            <a:ext cx="12192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Government’s target of reaching net zero greenhouse gas emissions by 2050 is incredibly important.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just transition to net zero is only possible if vulnerable households of all ages can keep their heating on and access improved household thermal efficiency.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energy social tariff and net zero are parallel workstreams in this regard – complementing one another in the fight to keep people warm and well.</a:t>
            </a:r>
          </a:p>
          <a:p>
            <a:pPr marL="800100" lvl="1" indent="-3429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Company Obligation ECO+ funding will be key. Government should provide £1bn per annum and extend the scheme so it lasts at least five years.</a:t>
            </a:r>
          </a:p>
          <a:p>
            <a:pPr marL="800100" lvl="1" indent="-3429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Home Upgrade Grant (HUG) scheme should also receive £1bn of funding per year every year until 2032, to ensure all eligible households have the opportunity to access it.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CE29E6-0D6A-4F43-A22A-D255FD65157F}"/>
              </a:ext>
            </a:extLst>
          </p:cNvPr>
          <p:cNvSpPr txBox="1"/>
          <p:nvPr/>
        </p:nvSpPr>
        <p:spPr>
          <a:xfrm>
            <a:off x="1051034" y="5876062"/>
            <a:ext cx="9921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50">
                <a:solidFill>
                  <a:prstClr val="white"/>
                </a:solidFill>
                <a:latin typeface="Foco Age UK" panose="020B0504050202020203" pitchFamily="34" charset="77"/>
              </a:rPr>
              <a:t>How do we get a </a:t>
            </a:r>
            <a:r>
              <a:rPr lang="en-US" sz="4000" spc="-150" dirty="0">
                <a:solidFill>
                  <a:prstClr val="white"/>
                </a:solidFill>
                <a:latin typeface="Foco Age UK" panose="020B0504050202020203" pitchFamily="34" charset="77"/>
              </a:rPr>
              <a:t>net zero </a:t>
            </a:r>
            <a:r>
              <a:rPr lang="en-US" sz="4000" spc="-150">
                <a:solidFill>
                  <a:prstClr val="white"/>
                </a:solidFill>
                <a:latin typeface="Foco Age UK" panose="020B0504050202020203" pitchFamily="34" charset="77"/>
              </a:rPr>
              <a:t>social tariff?</a:t>
            </a:r>
            <a:endParaRPr kumimoji="0" lang="en-US" sz="4000" b="0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oco Age UK" panose="020B0504050202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43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410</Words>
  <Application>Microsoft Office PowerPoint</Application>
  <PresentationFormat>Widescreen</PresentationFormat>
  <Paragraphs>50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Foco Age UK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Ilonka Ligteringen</dc:creator>
  <cp:lastModifiedBy>David Southgate</cp:lastModifiedBy>
  <cp:revision>38</cp:revision>
  <dcterms:created xsi:type="dcterms:W3CDTF">2020-02-20T12:14:45Z</dcterms:created>
  <dcterms:modified xsi:type="dcterms:W3CDTF">2023-06-28T13:49:59Z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fcd8fe-348f-4831-8187-15e26ce8d265_Enabled">
    <vt:lpwstr>True</vt:lpwstr>
  </property>
  <property fmtid="{D5CDD505-2E9C-101B-9397-08002B2CF9AE}" pid="3" name="MSIP_Label_17fcd8fe-348f-4831-8187-15e26ce8d265_SiteId">
    <vt:lpwstr>143e1d48-8816-47bc-83de-7c3dac270e2f</vt:lpwstr>
  </property>
  <property fmtid="{D5CDD505-2E9C-101B-9397-08002B2CF9AE}" pid="4" name="MSIP_Label_17fcd8fe-348f-4831-8187-15e26ce8d265_Owner">
    <vt:lpwstr>david.southgate@ageuk.org.uk</vt:lpwstr>
  </property>
  <property fmtid="{D5CDD505-2E9C-101B-9397-08002B2CF9AE}" pid="5" name="MSIP_Label_17fcd8fe-348f-4831-8187-15e26ce8d265_SetDate">
    <vt:lpwstr>2022-04-08T15:08:11.0473961Z</vt:lpwstr>
  </property>
  <property fmtid="{D5CDD505-2E9C-101B-9397-08002B2CF9AE}" pid="6" name="MSIP_Label_17fcd8fe-348f-4831-8187-15e26ce8d265_Name">
    <vt:lpwstr>PROTECT</vt:lpwstr>
  </property>
  <property fmtid="{D5CDD505-2E9C-101B-9397-08002B2CF9AE}" pid="7" name="MSIP_Label_17fcd8fe-348f-4831-8187-15e26ce8d265_Application">
    <vt:lpwstr>Microsoft Azure Information Protection</vt:lpwstr>
  </property>
  <property fmtid="{D5CDD505-2E9C-101B-9397-08002B2CF9AE}" pid="8" name="MSIP_Label_17fcd8fe-348f-4831-8187-15e26ce8d265_ActionId">
    <vt:lpwstr>a6695375-6d79-4774-9510-4fd7122981a4</vt:lpwstr>
  </property>
  <property fmtid="{D5CDD505-2E9C-101B-9397-08002B2CF9AE}" pid="9" name="MSIP_Label_17fcd8fe-348f-4831-8187-15e26ce8d265_Extended_MSFT_Method">
    <vt:lpwstr>Automatic</vt:lpwstr>
  </property>
  <property fmtid="{D5CDD505-2E9C-101B-9397-08002B2CF9AE}" pid="10" name="Sensitivity">
    <vt:lpwstr>PROTECT</vt:lpwstr>
  </property>
</Properties>
</file>