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00" r:id="rId5"/>
    <p:sldId id="296" r:id="rId6"/>
    <p:sldId id="297" r:id="rId7"/>
    <p:sldId id="298" r:id="rId8"/>
    <p:sldId id="290" r:id="rId9"/>
    <p:sldId id="291" r:id="rId10"/>
    <p:sldId id="293" r:id="rId11"/>
    <p:sldId id="294" r:id="rId12"/>
    <p:sldId id="295" r:id="rId13"/>
    <p:sldId id="299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per Grainne" initials="RG" lastIdx="2" clrIdx="0">
    <p:extLst>
      <p:ext uri="{19B8F6BF-5375-455C-9EA6-DF929625EA0E}">
        <p15:presenceInfo xmlns:p15="http://schemas.microsoft.com/office/powerpoint/2012/main" userId="Roper Grain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9" autoAdjust="0"/>
    <p:restoredTop sz="82298" autoAdjust="0"/>
  </p:normalViewPr>
  <p:slideViewPr>
    <p:cSldViewPr snapToGrid="0">
      <p:cViewPr varScale="1">
        <p:scale>
          <a:sx n="95" d="100"/>
          <a:sy n="95" d="100"/>
        </p:scale>
        <p:origin x="11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A744A-E8FB-4BF0-BB62-ECEE0311A2C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25B507E-A361-4EE8-9A76-D62339420685}">
      <dgm:prSet phldrT="[Text]"/>
      <dgm:spPr/>
      <dgm:t>
        <a:bodyPr/>
        <a:lstStyle/>
        <a:p>
          <a:r>
            <a:rPr lang="en-US" dirty="0" smtClean="0"/>
            <a:t>Customer Research</a:t>
          </a:r>
          <a:endParaRPr lang="en-US" dirty="0"/>
        </a:p>
      </dgm:t>
    </dgm:pt>
    <dgm:pt modelId="{F9864802-2437-4260-8EEA-6D7BEECBAA46}" type="parTrans" cxnId="{C301CB81-D2ED-4BFB-B310-980F79CCF81E}">
      <dgm:prSet/>
      <dgm:spPr/>
      <dgm:t>
        <a:bodyPr/>
        <a:lstStyle/>
        <a:p>
          <a:endParaRPr lang="en-US"/>
        </a:p>
      </dgm:t>
    </dgm:pt>
    <dgm:pt modelId="{06E83B79-50AA-4589-A219-2905D75EA2BA}" type="sibTrans" cxnId="{C301CB81-D2ED-4BFB-B310-980F79CCF81E}">
      <dgm:prSet/>
      <dgm:spPr/>
      <dgm:t>
        <a:bodyPr/>
        <a:lstStyle/>
        <a:p>
          <a:endParaRPr lang="en-US"/>
        </a:p>
      </dgm:t>
    </dgm:pt>
    <dgm:pt modelId="{1CA5E9F7-AE62-46DE-804A-96E27B37D835}">
      <dgm:prSet phldrT="[Text]"/>
      <dgm:spPr/>
      <dgm:t>
        <a:bodyPr/>
        <a:lstStyle/>
        <a:p>
          <a:r>
            <a:rPr lang="en-US" dirty="0" smtClean="0"/>
            <a:t>Call for Evidence</a:t>
          </a:r>
          <a:endParaRPr lang="en-US" dirty="0"/>
        </a:p>
      </dgm:t>
    </dgm:pt>
    <dgm:pt modelId="{268A4384-656E-4DD2-BE3C-D5ED49DC9453}" type="parTrans" cxnId="{D583F433-2EF1-4448-8F23-0E26D1D4598D}">
      <dgm:prSet/>
      <dgm:spPr/>
      <dgm:t>
        <a:bodyPr/>
        <a:lstStyle/>
        <a:p>
          <a:endParaRPr lang="en-US"/>
        </a:p>
      </dgm:t>
    </dgm:pt>
    <dgm:pt modelId="{8AD37CFD-DB86-45BE-AB55-FC346845358A}" type="sibTrans" cxnId="{D583F433-2EF1-4448-8F23-0E26D1D4598D}">
      <dgm:prSet/>
      <dgm:spPr/>
      <dgm:t>
        <a:bodyPr/>
        <a:lstStyle/>
        <a:p>
          <a:endParaRPr lang="en-US"/>
        </a:p>
      </dgm:t>
    </dgm:pt>
    <dgm:pt modelId="{5EBA17C9-44EC-41F8-967F-20D95B6B4B6A}">
      <dgm:prSet phldrT="[Text]"/>
      <dgm:spPr/>
      <dgm:t>
        <a:bodyPr/>
        <a:lstStyle/>
        <a:p>
          <a:r>
            <a:rPr lang="en-US" dirty="0" smtClean="0"/>
            <a:t>Industry Working Group</a:t>
          </a:r>
          <a:endParaRPr lang="en-US" dirty="0"/>
        </a:p>
      </dgm:t>
    </dgm:pt>
    <dgm:pt modelId="{9934F8A4-E9D6-4537-836D-79ADCF8A4BDB}" type="parTrans" cxnId="{27C692C6-8A9D-4366-94AD-C8336A329D06}">
      <dgm:prSet/>
      <dgm:spPr/>
      <dgm:t>
        <a:bodyPr/>
        <a:lstStyle/>
        <a:p>
          <a:endParaRPr lang="en-US"/>
        </a:p>
      </dgm:t>
    </dgm:pt>
    <dgm:pt modelId="{7BC243E3-8B84-46C4-89C1-F01A597EA681}" type="sibTrans" cxnId="{27C692C6-8A9D-4366-94AD-C8336A329D06}">
      <dgm:prSet/>
      <dgm:spPr/>
      <dgm:t>
        <a:bodyPr/>
        <a:lstStyle/>
        <a:p>
          <a:endParaRPr lang="en-US"/>
        </a:p>
      </dgm:t>
    </dgm:pt>
    <dgm:pt modelId="{33C6C673-AB87-497E-B9A0-3A7B6506E316}" type="pres">
      <dgm:prSet presAssocID="{00CA744A-E8FB-4BF0-BB62-ECEE0311A2C1}" presName="linearFlow" presStyleCnt="0">
        <dgm:presLayoutVars>
          <dgm:resizeHandles val="exact"/>
        </dgm:presLayoutVars>
      </dgm:prSet>
      <dgm:spPr/>
    </dgm:pt>
    <dgm:pt modelId="{27250F00-1204-462A-9838-6CD22BE40C1E}" type="pres">
      <dgm:prSet presAssocID="{525B507E-A361-4EE8-9A76-D62339420685}" presName="node" presStyleLbl="node1" presStyleIdx="0" presStyleCnt="3" custLinFactNeighborX="-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AC1D5-5C1E-417E-AD6A-DF8CCF7A38A2}" type="pres">
      <dgm:prSet presAssocID="{06E83B79-50AA-4589-A219-2905D75EA2B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213AE99-83C9-4934-A803-0AA0139A36B0}" type="pres">
      <dgm:prSet presAssocID="{06E83B79-50AA-4589-A219-2905D75EA2B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2209383-D75B-4B55-A9E8-5990C7F985BE}" type="pres">
      <dgm:prSet presAssocID="{1CA5E9F7-AE62-46DE-804A-96E27B37D8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AD8D5-D471-4484-8137-9D0144E4E7E9}" type="pres">
      <dgm:prSet presAssocID="{8AD37CFD-DB86-45BE-AB55-FC346845358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024049D-E22B-4352-A785-004A403DC8AE}" type="pres">
      <dgm:prSet presAssocID="{8AD37CFD-DB86-45BE-AB55-FC346845358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18E816B-E2DF-4F6D-8ABC-32883590A311}" type="pres">
      <dgm:prSet presAssocID="{5EBA17C9-44EC-41F8-967F-20D95B6B4B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E01352-8660-4908-9B42-5480D9BD21DE}" type="presOf" srcId="{06E83B79-50AA-4589-A219-2905D75EA2BA}" destId="{43FAC1D5-5C1E-417E-AD6A-DF8CCF7A38A2}" srcOrd="0" destOrd="0" presId="urn:microsoft.com/office/officeart/2005/8/layout/process2"/>
    <dgm:cxn modelId="{9CF23455-B91A-48C3-BBB3-245A55BCEE0D}" type="presOf" srcId="{525B507E-A361-4EE8-9A76-D62339420685}" destId="{27250F00-1204-462A-9838-6CD22BE40C1E}" srcOrd="0" destOrd="0" presId="urn:microsoft.com/office/officeart/2005/8/layout/process2"/>
    <dgm:cxn modelId="{765A673E-F8BD-412B-8705-5B595585C5D0}" type="presOf" srcId="{5EBA17C9-44EC-41F8-967F-20D95B6B4B6A}" destId="{818E816B-E2DF-4F6D-8ABC-32883590A311}" srcOrd="0" destOrd="0" presId="urn:microsoft.com/office/officeart/2005/8/layout/process2"/>
    <dgm:cxn modelId="{C301CB81-D2ED-4BFB-B310-980F79CCF81E}" srcId="{00CA744A-E8FB-4BF0-BB62-ECEE0311A2C1}" destId="{525B507E-A361-4EE8-9A76-D62339420685}" srcOrd="0" destOrd="0" parTransId="{F9864802-2437-4260-8EEA-6D7BEECBAA46}" sibTransId="{06E83B79-50AA-4589-A219-2905D75EA2BA}"/>
    <dgm:cxn modelId="{D583F433-2EF1-4448-8F23-0E26D1D4598D}" srcId="{00CA744A-E8FB-4BF0-BB62-ECEE0311A2C1}" destId="{1CA5E9F7-AE62-46DE-804A-96E27B37D835}" srcOrd="1" destOrd="0" parTransId="{268A4384-656E-4DD2-BE3C-D5ED49DC9453}" sibTransId="{8AD37CFD-DB86-45BE-AB55-FC346845358A}"/>
    <dgm:cxn modelId="{2B407A5C-D894-4882-A67D-C153161B8BB9}" type="presOf" srcId="{8AD37CFD-DB86-45BE-AB55-FC346845358A}" destId="{5024049D-E22B-4352-A785-004A403DC8AE}" srcOrd="1" destOrd="0" presId="urn:microsoft.com/office/officeart/2005/8/layout/process2"/>
    <dgm:cxn modelId="{FD6B7F6D-C2F6-4C3F-B15C-883365E2F7F8}" type="presOf" srcId="{00CA744A-E8FB-4BF0-BB62-ECEE0311A2C1}" destId="{33C6C673-AB87-497E-B9A0-3A7B6506E316}" srcOrd="0" destOrd="0" presId="urn:microsoft.com/office/officeart/2005/8/layout/process2"/>
    <dgm:cxn modelId="{05407283-357C-4282-A0D4-7DE0288A5C4F}" type="presOf" srcId="{1CA5E9F7-AE62-46DE-804A-96E27B37D835}" destId="{F2209383-D75B-4B55-A9E8-5990C7F985BE}" srcOrd="0" destOrd="0" presId="urn:microsoft.com/office/officeart/2005/8/layout/process2"/>
    <dgm:cxn modelId="{FCEC7ABD-E70E-43F5-A835-43B2E2BA9ECC}" type="presOf" srcId="{8AD37CFD-DB86-45BE-AB55-FC346845358A}" destId="{BBBAD8D5-D471-4484-8137-9D0144E4E7E9}" srcOrd="0" destOrd="0" presId="urn:microsoft.com/office/officeart/2005/8/layout/process2"/>
    <dgm:cxn modelId="{3C2AC8C1-DFE4-43F1-8BCB-0529827FD215}" type="presOf" srcId="{06E83B79-50AA-4589-A219-2905D75EA2BA}" destId="{C213AE99-83C9-4934-A803-0AA0139A36B0}" srcOrd="1" destOrd="0" presId="urn:microsoft.com/office/officeart/2005/8/layout/process2"/>
    <dgm:cxn modelId="{27C692C6-8A9D-4366-94AD-C8336A329D06}" srcId="{00CA744A-E8FB-4BF0-BB62-ECEE0311A2C1}" destId="{5EBA17C9-44EC-41F8-967F-20D95B6B4B6A}" srcOrd="2" destOrd="0" parTransId="{9934F8A4-E9D6-4537-836D-79ADCF8A4BDB}" sibTransId="{7BC243E3-8B84-46C4-89C1-F01A597EA681}"/>
    <dgm:cxn modelId="{9AAAF330-360F-4978-A8F0-428466002337}" type="presParOf" srcId="{33C6C673-AB87-497E-B9A0-3A7B6506E316}" destId="{27250F00-1204-462A-9838-6CD22BE40C1E}" srcOrd="0" destOrd="0" presId="urn:microsoft.com/office/officeart/2005/8/layout/process2"/>
    <dgm:cxn modelId="{5CC18C62-D616-4CF0-AC1D-83CEA13CA0A8}" type="presParOf" srcId="{33C6C673-AB87-497E-B9A0-3A7B6506E316}" destId="{43FAC1D5-5C1E-417E-AD6A-DF8CCF7A38A2}" srcOrd="1" destOrd="0" presId="urn:microsoft.com/office/officeart/2005/8/layout/process2"/>
    <dgm:cxn modelId="{80B42859-FA3B-4754-976A-BC7F1DC256AF}" type="presParOf" srcId="{43FAC1D5-5C1E-417E-AD6A-DF8CCF7A38A2}" destId="{C213AE99-83C9-4934-A803-0AA0139A36B0}" srcOrd="0" destOrd="0" presId="urn:microsoft.com/office/officeart/2005/8/layout/process2"/>
    <dgm:cxn modelId="{BA009CE7-AF9B-4775-A2B8-34175725F177}" type="presParOf" srcId="{33C6C673-AB87-497E-B9A0-3A7B6506E316}" destId="{F2209383-D75B-4B55-A9E8-5990C7F985BE}" srcOrd="2" destOrd="0" presId="urn:microsoft.com/office/officeart/2005/8/layout/process2"/>
    <dgm:cxn modelId="{7C762C9D-47C5-4581-BE15-A8F9738050DD}" type="presParOf" srcId="{33C6C673-AB87-497E-B9A0-3A7B6506E316}" destId="{BBBAD8D5-D471-4484-8137-9D0144E4E7E9}" srcOrd="3" destOrd="0" presId="urn:microsoft.com/office/officeart/2005/8/layout/process2"/>
    <dgm:cxn modelId="{CAB74284-01AA-4B2F-BDC4-D24F87D652ED}" type="presParOf" srcId="{BBBAD8D5-D471-4484-8137-9D0144E4E7E9}" destId="{5024049D-E22B-4352-A785-004A403DC8AE}" srcOrd="0" destOrd="0" presId="urn:microsoft.com/office/officeart/2005/8/layout/process2"/>
    <dgm:cxn modelId="{A5C987D8-9A29-406B-9510-02CB0356A04B}" type="presParOf" srcId="{33C6C673-AB87-497E-B9A0-3A7B6506E316}" destId="{818E816B-E2DF-4F6D-8ABC-32883590A31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50F00-1204-462A-9838-6CD22BE40C1E}">
      <dsp:nvSpPr>
        <dsp:cNvPr id="0" name=""/>
        <dsp:cNvSpPr/>
      </dsp:nvSpPr>
      <dsp:spPr>
        <a:xfrm>
          <a:off x="2123741" y="0"/>
          <a:ext cx="2093029" cy="1162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Customer Research</a:t>
          </a:r>
          <a:endParaRPr lang="en-US" sz="2300" kern="1200" dirty="0"/>
        </a:p>
      </dsp:txBody>
      <dsp:txXfrm>
        <a:off x="2157798" y="34057"/>
        <a:ext cx="2024915" cy="1094680"/>
      </dsp:txXfrm>
    </dsp:sp>
    <dsp:sp modelId="{43FAC1D5-5C1E-417E-AD6A-DF8CCF7A38A2}">
      <dsp:nvSpPr>
        <dsp:cNvPr id="0" name=""/>
        <dsp:cNvSpPr/>
      </dsp:nvSpPr>
      <dsp:spPr>
        <a:xfrm rot="5380199">
          <a:off x="2957252" y="1191863"/>
          <a:ext cx="436054" cy="52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3017925" y="1235465"/>
        <a:ext cx="313955" cy="305238"/>
      </dsp:txXfrm>
    </dsp:sp>
    <dsp:sp modelId="{F2209383-D75B-4B55-A9E8-5990C7F985BE}">
      <dsp:nvSpPr>
        <dsp:cNvPr id="0" name=""/>
        <dsp:cNvSpPr/>
      </dsp:nvSpPr>
      <dsp:spPr>
        <a:xfrm>
          <a:off x="2133788" y="1744190"/>
          <a:ext cx="2093029" cy="1162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Call for Evidence</a:t>
          </a:r>
          <a:endParaRPr lang="en-US" sz="2300" kern="1200" dirty="0"/>
        </a:p>
      </dsp:txBody>
      <dsp:txXfrm>
        <a:off x="2167845" y="1778247"/>
        <a:ext cx="2024915" cy="1094680"/>
      </dsp:txXfrm>
    </dsp:sp>
    <dsp:sp modelId="{BBBAD8D5-D471-4484-8137-9D0144E4E7E9}">
      <dsp:nvSpPr>
        <dsp:cNvPr id="0" name=""/>
        <dsp:cNvSpPr/>
      </dsp:nvSpPr>
      <dsp:spPr>
        <a:xfrm rot="5400000">
          <a:off x="2962279" y="2936054"/>
          <a:ext cx="436047" cy="52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3023325" y="2979659"/>
        <a:ext cx="313955" cy="305233"/>
      </dsp:txXfrm>
    </dsp:sp>
    <dsp:sp modelId="{818E816B-E2DF-4F6D-8ABC-32883590A311}">
      <dsp:nvSpPr>
        <dsp:cNvPr id="0" name=""/>
        <dsp:cNvSpPr/>
      </dsp:nvSpPr>
      <dsp:spPr>
        <a:xfrm>
          <a:off x="2133788" y="3488382"/>
          <a:ext cx="2093029" cy="1162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Industry Working Group</a:t>
          </a:r>
          <a:endParaRPr lang="en-US" sz="2300" kern="1200" dirty="0"/>
        </a:p>
      </dsp:txBody>
      <dsp:txXfrm>
        <a:off x="2167845" y="3522439"/>
        <a:ext cx="2024915" cy="1094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24513-EBA4-4CB9-AA42-C656EFA11EB0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4750"/>
            <a:ext cx="5629275" cy="3167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C017-1E5F-4A2E-ABBB-8D95E745A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5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4C017-1E5F-4A2E-ABBB-8D95E745AD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019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4C017-1E5F-4A2E-ABBB-8D95E745AD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70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4C017-1E5F-4A2E-ABBB-8D95E745AD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04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4C017-1E5F-4A2E-ABBB-8D95E745AD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11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4C017-1E5F-4A2E-ABBB-8D95E745AD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061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4C017-1E5F-4A2E-ABBB-8D95E745AD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28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4C017-1E5F-4A2E-ABBB-8D95E745AD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2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4C017-1E5F-4A2E-ABBB-8D95E745AD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942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4C017-1E5F-4A2E-ABBB-8D95E745AD0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0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4C017-1E5F-4A2E-ABBB-8D95E745AD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6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A136A6-3D72-FC41-8F19-F118C37EBADC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714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3A89E-537E-D14F-9146-A5C25C4C2E1F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023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0D1286-807C-3D45-912F-8385CAF075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119" y="0"/>
            <a:ext cx="1085588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79CCFF-E24C-9040-9FDA-38DCCC58A8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87" y="416264"/>
            <a:ext cx="2486591" cy="1237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BB834F-7D71-EF44-A011-1334CECC8F3E}"/>
              </a:ext>
            </a:extLst>
          </p:cNvPr>
          <p:cNvSpPr txBox="1"/>
          <p:nvPr userDrawn="1"/>
        </p:nvSpPr>
        <p:spPr>
          <a:xfrm>
            <a:off x="9131475" y="6100175"/>
            <a:ext cx="26429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298D4-F959-334E-8A7D-E361B6FCEEEC}"/>
              </a:ext>
            </a:extLst>
          </p:cNvPr>
          <p:cNvSpPr txBox="1"/>
          <p:nvPr userDrawn="1"/>
        </p:nvSpPr>
        <p:spPr>
          <a:xfrm>
            <a:off x="450938" y="2329841"/>
            <a:ext cx="464715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 SemiBold" pitchFamily="2" charset="77"/>
              </a:rPr>
              <a:t>The voice for</a:t>
            </a:r>
          </a:p>
          <a:p>
            <a:r>
              <a:rPr lang="en-US" sz="4000" b="1" dirty="0">
                <a:solidFill>
                  <a:schemeClr val="bg1"/>
                </a:solidFill>
                <a:latin typeface="Montserrat SemiBold" pitchFamily="2" charset="77"/>
              </a:rPr>
              <a:t>water consumers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6C6AED-214D-C945-81A3-58B7DB8EDF3F}"/>
              </a:ext>
            </a:extLst>
          </p:cNvPr>
          <p:cNvSpPr txBox="1"/>
          <p:nvPr userDrawn="1"/>
        </p:nvSpPr>
        <p:spPr>
          <a:xfrm>
            <a:off x="450937" y="3688689"/>
            <a:ext cx="4647155" cy="313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ontserrat Medium" pitchFamily="2" charset="77"/>
              </a:rPr>
              <a:t>We’re here to help you</a:t>
            </a:r>
          </a:p>
        </p:txBody>
      </p:sp>
    </p:spTree>
    <p:extLst>
      <p:ext uri="{BB962C8B-B14F-4D97-AF65-F5344CB8AC3E}">
        <p14:creationId xmlns:p14="http://schemas.microsoft.com/office/powerpoint/2010/main" val="318985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DBA4A3-3D41-B84C-BCEC-404CEC2BD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0"/>
            <a:ext cx="12191992" cy="14500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54AA5C-0E95-F94C-9826-E0D9698D1037}"/>
              </a:ext>
            </a:extLst>
          </p:cNvPr>
          <p:cNvSpPr txBox="1"/>
          <p:nvPr userDrawn="1"/>
        </p:nvSpPr>
        <p:spPr>
          <a:xfrm>
            <a:off x="417534" y="948365"/>
            <a:ext cx="2642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sz="140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58712-92F8-BC4D-AC79-585AD5E8C0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500" y="286284"/>
            <a:ext cx="1763738" cy="8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1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1DCDBC-AD4F-5F40-8B52-FAB701312C2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23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87197-7D2A-324D-8EC5-4865FCBB5A4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714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199EEC-0063-D147-9185-DBA348035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119" y="0"/>
            <a:ext cx="1085588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AAFBAA-4BD7-1549-A1F4-1228ACCB1A1F}"/>
              </a:ext>
            </a:extLst>
          </p:cNvPr>
          <p:cNvSpPr txBox="1"/>
          <p:nvPr userDrawn="1"/>
        </p:nvSpPr>
        <p:spPr>
          <a:xfrm>
            <a:off x="9131475" y="6100175"/>
            <a:ext cx="26429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B454FD-4536-5747-B27B-6A15275B6186}"/>
              </a:ext>
            </a:extLst>
          </p:cNvPr>
          <p:cNvSpPr txBox="1"/>
          <p:nvPr userDrawn="1"/>
        </p:nvSpPr>
        <p:spPr>
          <a:xfrm>
            <a:off x="450938" y="2943616"/>
            <a:ext cx="464715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 SemiBold" pitchFamily="2" charset="77"/>
              </a:rPr>
              <a:t>Thank you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B1B937-5D74-9948-BB59-0F333FB68C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87" y="416264"/>
            <a:ext cx="2486591" cy="12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9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738B5F-44C4-6949-B0B9-B39C8EECE5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3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5C55F8-D478-944F-A436-C1CF8A9054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120" y="0"/>
            <a:ext cx="1085588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0F780-0422-EC4E-8D5A-8A82E0165A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87" y="416264"/>
            <a:ext cx="2486591" cy="1237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3B2DB9-D442-4A4A-9F44-B564DCC00BCA}"/>
              </a:ext>
            </a:extLst>
          </p:cNvPr>
          <p:cNvSpPr txBox="1"/>
          <p:nvPr userDrawn="1"/>
        </p:nvSpPr>
        <p:spPr>
          <a:xfrm>
            <a:off x="9131475" y="6100175"/>
            <a:ext cx="26429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80623" y="2593170"/>
            <a:ext cx="6090633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Montserrat SemiBold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4146550"/>
            <a:ext cx="5409238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Medium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8615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C3E5E5-EEC0-8445-9D45-9A7F1BC60F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4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051EB4-ABA4-3447-A5FB-20476BC6FC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119" y="0"/>
            <a:ext cx="1085588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9A5A8-C218-4844-A90F-1BA77E28DE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87" y="416264"/>
            <a:ext cx="2486591" cy="1237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7105B2-E4AF-1440-B48F-AC345CCC684C}"/>
              </a:ext>
            </a:extLst>
          </p:cNvPr>
          <p:cNvSpPr txBox="1"/>
          <p:nvPr userDrawn="1"/>
        </p:nvSpPr>
        <p:spPr>
          <a:xfrm>
            <a:off x="9131475" y="6100175"/>
            <a:ext cx="26429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Montserrat Medium" pitchFamily="2" charset="77"/>
              </a:rPr>
              <a:t>ccwater.org.uk</a:t>
            </a:r>
            <a:endParaRPr lang="en-US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80623" y="2593170"/>
            <a:ext cx="6090633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Montserrat SemiBold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4146550"/>
            <a:ext cx="5409238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Medium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3809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indoor, holding, young&#10;&#10;Description automatically generated">
            <a:extLst>
              <a:ext uri="{FF2B5EF4-FFF2-40B4-BE49-F238E27FC236}">
                <a16:creationId xmlns:a16="http://schemas.microsoft.com/office/drawing/2014/main" id="{290B5057-3513-D14B-9D1B-3842AC8AA0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9287E6-6376-AF40-8254-4E77557760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119" y="0"/>
            <a:ext cx="1085588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7DC37-B0DF-8F4F-8745-42C2BFB91F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87" y="416264"/>
            <a:ext cx="2486591" cy="1237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54AF60-3B7C-364D-8CD5-4EFC51C7551B}"/>
              </a:ext>
            </a:extLst>
          </p:cNvPr>
          <p:cNvSpPr txBox="1"/>
          <p:nvPr userDrawn="1"/>
        </p:nvSpPr>
        <p:spPr>
          <a:xfrm>
            <a:off x="9131475" y="6100175"/>
            <a:ext cx="26429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80623" y="2593170"/>
            <a:ext cx="6090633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Montserrat SemiBold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4146550"/>
            <a:ext cx="5409238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Medium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0217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Montserrat SemiBol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06F127-B9B2-0246-B757-34B712252E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0475"/>
            <a:ext cx="12192000" cy="877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AFAE8F-F9D0-BB46-BBFC-B140A3DBBC2D}"/>
              </a:ext>
            </a:extLst>
          </p:cNvPr>
          <p:cNvSpPr txBox="1"/>
          <p:nvPr userDrawn="1"/>
        </p:nvSpPr>
        <p:spPr>
          <a:xfrm>
            <a:off x="9131475" y="6280737"/>
            <a:ext cx="2642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sz="140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B2D1DF-22A0-BC41-8789-513DCE2BE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99" y="291005"/>
            <a:ext cx="1763740" cy="8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5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SemiBol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04D712-BC8E-774B-A2BA-8510BEBBD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5980475"/>
            <a:ext cx="12191996" cy="877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66B465-BDBD-5247-8D78-D05F09F0AF1C}"/>
              </a:ext>
            </a:extLst>
          </p:cNvPr>
          <p:cNvSpPr txBox="1"/>
          <p:nvPr userDrawn="1"/>
        </p:nvSpPr>
        <p:spPr>
          <a:xfrm>
            <a:off x="9131475" y="6280737"/>
            <a:ext cx="2642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sz="140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3056C4-B1E6-1B43-A934-CDD7B86C81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99" y="291005"/>
            <a:ext cx="1763740" cy="8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SemiBol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2E2E2-F6B0-4744-8A9B-1A0C1DF39D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5980475"/>
            <a:ext cx="12191996" cy="877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2CEA14-9A9E-324C-9E85-6AF627548101}"/>
              </a:ext>
            </a:extLst>
          </p:cNvPr>
          <p:cNvSpPr txBox="1"/>
          <p:nvPr userDrawn="1"/>
        </p:nvSpPr>
        <p:spPr>
          <a:xfrm>
            <a:off x="9131475" y="6280737"/>
            <a:ext cx="2642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sz="140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EA516A-441B-2C41-AAF0-A3C528BA6F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99" y="291005"/>
            <a:ext cx="1763740" cy="8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0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F2D667-5D38-3644-9AC5-8E72FA4919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50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DC40A-9671-AC40-855A-683D51E209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500" y="286284"/>
            <a:ext cx="1763738" cy="877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8ED5AF-1825-A144-9782-A6474CA7E98B}"/>
              </a:ext>
            </a:extLst>
          </p:cNvPr>
          <p:cNvSpPr txBox="1"/>
          <p:nvPr userDrawn="1"/>
        </p:nvSpPr>
        <p:spPr>
          <a:xfrm>
            <a:off x="417534" y="948365"/>
            <a:ext cx="2642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sz="140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950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E3E116-8799-4B43-8B5D-AB6943CF76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500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0C075A-7E1D-E347-B537-9A51A83AA9B1}"/>
              </a:ext>
            </a:extLst>
          </p:cNvPr>
          <p:cNvSpPr txBox="1"/>
          <p:nvPr userDrawn="1"/>
        </p:nvSpPr>
        <p:spPr>
          <a:xfrm>
            <a:off x="417534" y="948365"/>
            <a:ext cx="2642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sz="140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E7A2A-8BCC-FB41-BB47-A3551F7B7F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500" y="286284"/>
            <a:ext cx="1763738" cy="8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7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3078-76B7-4055-9569-1D93F06AD977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E493-109C-4B6C-8BA4-A3E63BB0B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3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49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3" y="2593170"/>
            <a:ext cx="6249945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Reviews of GSS and WaterSure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0623" y="4660900"/>
            <a:ext cx="5409238" cy="9144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Andy White</a:t>
            </a:r>
          </a:p>
        </p:txBody>
      </p:sp>
    </p:spTree>
    <p:extLst>
      <p:ext uri="{BB962C8B-B14F-4D97-AF65-F5344CB8AC3E}">
        <p14:creationId xmlns:p14="http://schemas.microsoft.com/office/powerpoint/2010/main" val="6247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53" y="68580"/>
            <a:ext cx="10806667" cy="132556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Reviewing WaterSure</a:t>
            </a:r>
            <a:endParaRPr lang="en-GB" sz="2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0487" y="1703352"/>
            <a:ext cx="66494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974" y="1394143"/>
            <a:ext cx="2814191" cy="4142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273" y="1532568"/>
            <a:ext cx="87822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Call for Input  -  launched today </a:t>
            </a:r>
          </a:p>
          <a:p>
            <a:r>
              <a:rPr lang="en-GB" dirty="0" smtClean="0"/>
              <a:t>Responses by 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September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Please consider responding and sharing with others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We will use the findings to develop CCW recommendations to </a:t>
            </a:r>
          </a:p>
          <a:p>
            <a:r>
              <a:rPr lang="en-GB" dirty="0" smtClean="0"/>
              <a:t>Defra and Welsh Government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96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53" y="68580"/>
            <a:ext cx="10806667" cy="132556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Reviewing the Guaranteed Standards Scheme</a:t>
            </a:r>
            <a:endParaRPr lang="en-GB" sz="2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" y="1092692"/>
            <a:ext cx="66494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stablished in 1989 – last significant update in 2001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Standards cover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Appointments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Low Pressure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Interruptions to Supply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Time taken on Account enquiries and changes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Time taken to respond to complaint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Sewer flooding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Late GSS payment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Most payments are currently £20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many cases company redress schemes go beyond these minimum standards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257" y="1942314"/>
            <a:ext cx="3093697" cy="27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3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53" y="68580"/>
            <a:ext cx="10806667" cy="132556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Reviewing the Guaranteed Standards Scheme</a:t>
            </a:r>
            <a:endParaRPr lang="en-GB" sz="2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0487" y="1703352"/>
            <a:ext cx="66494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845" y="1703352"/>
            <a:ext cx="4347640" cy="289315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880487" y="1072595"/>
          <a:ext cx="6360606" cy="4651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25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53" y="68580"/>
            <a:ext cx="10806667" cy="132556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Reviewing the Guaranteed Standards Scheme</a:t>
            </a:r>
            <a:endParaRPr lang="en-GB" sz="2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" y="1092692"/>
            <a:ext cx="664949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Areas explored include: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Increasing compensation and mechanism to uprate in future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Severe and Extreme weather exemptions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Areas where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explored the option of new standards included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-   incorrect debt action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-   meeting PSR commitments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-   water quality incidents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-   meter reading and installation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Defra will include our recommendations its forthcoming  consultation on strengthened protections and compensation announced last week.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236" y="1813201"/>
            <a:ext cx="359695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6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53" y="68580"/>
            <a:ext cx="10806667" cy="132556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Reviewing WaterSure </a:t>
            </a:r>
            <a:endParaRPr lang="en-GB" sz="2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799" y="1394143"/>
            <a:ext cx="664949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dirty="0" smtClean="0">
                <a:solidFill>
                  <a:srgbClr val="003B5C"/>
                </a:solidFill>
                <a:latin typeface="Arial" panose="020B0604020202020204" pitchFamily="34" charset="0"/>
              </a:rPr>
              <a:t>Introduced in 2000 - largely unchanged</a:t>
            </a:r>
          </a:p>
          <a:p>
            <a:pPr lvl="0" algn="just"/>
            <a:r>
              <a:rPr lang="en-GB" dirty="0" smtClean="0">
                <a:solidFill>
                  <a:srgbClr val="003B5C"/>
                </a:solidFill>
                <a:latin typeface="Arial" panose="020B0604020202020204" pitchFamily="34" charset="0"/>
              </a:rPr>
              <a:t>Mandatory in England but voluntary in Wales</a:t>
            </a:r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dirty="0" smtClean="0">
                <a:solidFill>
                  <a:srgbClr val="003B5C"/>
                </a:solidFill>
                <a:latin typeface="Arial" panose="020B0604020202020204" pitchFamily="34" charset="0"/>
              </a:rPr>
              <a:t>Funded by bill cross subsidy - £70m per annum</a:t>
            </a: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dirty="0" smtClean="0">
                <a:solidFill>
                  <a:srgbClr val="003B5C"/>
                </a:solidFill>
                <a:latin typeface="Arial" panose="020B0604020202020204" pitchFamily="34" charset="0"/>
              </a:rPr>
              <a:t>Intention – remove risk that low income metered households with high water needs will cut back on essential use</a:t>
            </a: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dirty="0" smtClean="0">
                <a:solidFill>
                  <a:srgbClr val="003B5C"/>
                </a:solidFill>
                <a:latin typeface="Arial" panose="020B0604020202020204" pitchFamily="34" charset="0"/>
              </a:rPr>
              <a:t>CCW recently secured improvements in companies operation of the scheme</a:t>
            </a:r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dirty="0" smtClean="0">
                <a:solidFill>
                  <a:srgbClr val="003B5C"/>
                </a:solidFill>
                <a:latin typeface="Arial" panose="020B0604020202020204" pitchFamily="34" charset="0"/>
              </a:rPr>
              <a:t>Stakeholders have indicated they would welcome a full review</a:t>
            </a: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844" y="1297080"/>
            <a:ext cx="4535156" cy="468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1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44" y="6858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Reviewing WaterSure </a:t>
            </a:r>
            <a:endParaRPr lang="en-GB" sz="2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799" y="1394143"/>
            <a:ext cx="528469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b="1" dirty="0" smtClean="0">
                <a:solidFill>
                  <a:srgbClr val="003B5C"/>
                </a:solidFill>
                <a:latin typeface="Arial" panose="020B0604020202020204" pitchFamily="34" charset="0"/>
              </a:rPr>
              <a:t>Eligibility Criteria - Benefits</a:t>
            </a: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Current Position </a:t>
            </a:r>
          </a:p>
          <a:p>
            <a:pPr lvl="0" algn="just"/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003B5C"/>
                </a:solidFill>
                <a:latin typeface="Arial" panose="020B0604020202020204" pitchFamily="34" charset="0"/>
              </a:rPr>
              <a:t>Must be in receipt of income related benefits</a:t>
            </a:r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sz="1600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sz="1600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Options</a:t>
            </a:r>
          </a:p>
          <a:p>
            <a:pPr lvl="0" algn="just"/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003B5C"/>
                </a:solidFill>
                <a:latin typeface="Arial" panose="020B0604020202020204" pitchFamily="34" charset="0"/>
              </a:rPr>
              <a:t>Remove all requirement to be on benefits</a:t>
            </a:r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sz="1600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003B5C"/>
                </a:solidFill>
                <a:latin typeface="Arial" panose="020B0604020202020204" pitchFamily="34" charset="0"/>
              </a:rPr>
              <a:t>Expand qualifying benefits to include non means tested disability benefits</a:t>
            </a:r>
          </a:p>
          <a:p>
            <a:pPr lvl="0" algn="just"/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003B5C"/>
                </a:solidFill>
                <a:latin typeface="Arial" panose="020B0604020202020204" pitchFamily="34" charset="0"/>
              </a:rPr>
              <a:t>Others?</a:t>
            </a:r>
          </a:p>
          <a:p>
            <a:pPr lvl="0" algn="just"/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132" y="1225899"/>
            <a:ext cx="3873289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3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99" y="6858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Reviewing WaterSure </a:t>
            </a:r>
            <a:endParaRPr lang="en-GB" sz="2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799" y="1394143"/>
            <a:ext cx="528469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b="1" dirty="0" smtClean="0">
                <a:solidFill>
                  <a:srgbClr val="003B5C"/>
                </a:solidFill>
                <a:latin typeface="Arial" panose="020B0604020202020204" pitchFamily="34" charset="0"/>
              </a:rPr>
              <a:t>Eligibility Criteria – Family Size</a:t>
            </a: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Current Position </a:t>
            </a:r>
          </a:p>
          <a:p>
            <a:pPr lvl="0" algn="just"/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003B5C"/>
                </a:solidFill>
                <a:latin typeface="Arial" panose="020B0604020202020204" pitchFamily="34" charset="0"/>
              </a:rPr>
              <a:t>Three or more dependent children (under 19) living at property</a:t>
            </a:r>
          </a:p>
          <a:p>
            <a:pPr lvl="0" algn="just"/>
            <a:endParaRPr lang="en-GB" sz="1600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Options</a:t>
            </a:r>
          </a:p>
          <a:p>
            <a:pPr lvl="0" algn="just"/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003B5C"/>
                </a:solidFill>
                <a:latin typeface="Arial" panose="020B0604020202020204" pitchFamily="34" charset="0"/>
              </a:rPr>
              <a:t>More or less children to qualify?</a:t>
            </a:r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sz="1600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003B5C"/>
                </a:solidFill>
                <a:latin typeface="Arial" panose="020B0604020202020204" pitchFamily="34" charset="0"/>
              </a:rPr>
              <a:t>Include pensioners living in household?</a:t>
            </a:r>
          </a:p>
          <a:p>
            <a:pPr lvl="0" algn="just"/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003B5C"/>
                </a:solidFill>
                <a:latin typeface="Arial" panose="020B0604020202020204" pitchFamily="34" charset="0"/>
              </a:rPr>
              <a:t>Others?</a:t>
            </a:r>
          </a:p>
          <a:p>
            <a:pPr lvl="0" algn="just"/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525" y="1394143"/>
            <a:ext cx="5546690" cy="405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696" y="6858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Reviewing WaterSure </a:t>
            </a:r>
            <a:endParaRPr lang="en-GB" sz="2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799" y="1394143"/>
            <a:ext cx="528469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b="1" dirty="0" smtClean="0">
                <a:solidFill>
                  <a:srgbClr val="003B5C"/>
                </a:solidFill>
                <a:latin typeface="Arial" panose="020B0604020202020204" pitchFamily="34" charset="0"/>
              </a:rPr>
              <a:t>Eligibility Criteria – Medical Condition</a:t>
            </a: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Current Position </a:t>
            </a:r>
          </a:p>
          <a:p>
            <a:pPr lvl="0" algn="just"/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003B5C"/>
                </a:solidFill>
                <a:latin typeface="Arial" panose="020B0604020202020204" pitchFamily="34" charset="0"/>
              </a:rPr>
              <a:t>Any medical condition requiring additional water use qualifies but a core set of conditions are named</a:t>
            </a:r>
          </a:p>
          <a:p>
            <a:pPr lvl="0" algn="just"/>
            <a:endParaRPr lang="en-GB" sz="1600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Options</a:t>
            </a:r>
          </a:p>
          <a:p>
            <a:pPr lvl="0" algn="just"/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003B5C"/>
                </a:solidFill>
                <a:latin typeface="Arial" panose="020B0604020202020204" pitchFamily="34" charset="0"/>
              </a:rPr>
              <a:t>Expand the list of named conditions to help encourage applications</a:t>
            </a:r>
          </a:p>
          <a:p>
            <a:pPr lvl="0" algn="just"/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003B5C"/>
                </a:solidFill>
                <a:latin typeface="Arial" panose="020B0604020202020204" pitchFamily="34" charset="0"/>
              </a:rPr>
              <a:t>Others?</a:t>
            </a:r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940" y="1734947"/>
            <a:ext cx="5957060" cy="350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6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696" y="6858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Reviewing WaterSure </a:t>
            </a:r>
            <a:endParaRPr lang="en-GB" sz="2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460" y="1194911"/>
            <a:ext cx="528469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b="1" dirty="0" smtClean="0">
                <a:solidFill>
                  <a:srgbClr val="003B5C"/>
                </a:solidFill>
                <a:latin typeface="Arial" panose="020B0604020202020204" pitchFamily="34" charset="0"/>
              </a:rPr>
              <a:t>Bill Support Provided</a:t>
            </a: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Current Position </a:t>
            </a:r>
          </a:p>
          <a:p>
            <a:pPr lvl="0" algn="just"/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003B5C"/>
                </a:solidFill>
                <a:latin typeface="Arial" panose="020B0604020202020204" pitchFamily="34" charset="0"/>
              </a:rPr>
              <a:t>Bills must be capped at average bill</a:t>
            </a:r>
          </a:p>
          <a:p>
            <a:pPr lvl="0" algn="just"/>
            <a:r>
              <a:rPr lang="en-GB" sz="1600" dirty="0" smtClean="0">
                <a:solidFill>
                  <a:srgbClr val="003B5C"/>
                </a:solidFill>
                <a:latin typeface="Arial" panose="020B0604020202020204" pitchFamily="34" charset="0"/>
              </a:rPr>
              <a:t>Many companies have adopted our recommendation to cap at the average metered bill level</a:t>
            </a:r>
          </a:p>
          <a:p>
            <a:pPr lvl="0" algn="just"/>
            <a:endParaRPr lang="en-GB" sz="1600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Options</a:t>
            </a:r>
          </a:p>
          <a:p>
            <a:pPr lvl="0" algn="just"/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003B5C"/>
                </a:solidFill>
                <a:latin typeface="Arial" panose="020B0604020202020204" pitchFamily="34" charset="0"/>
              </a:rPr>
              <a:t>Change cap to average metered bill level</a:t>
            </a:r>
          </a:p>
          <a:p>
            <a:pPr lvl="0" algn="just"/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003B5C"/>
                </a:solidFill>
                <a:latin typeface="Arial" panose="020B0604020202020204" pitchFamily="34" charset="0"/>
              </a:rPr>
              <a:t>Cap at lowest of local metered bill level or Industry average metered bill level</a:t>
            </a:r>
          </a:p>
          <a:p>
            <a:pPr lvl="0" algn="just"/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003B5C"/>
                </a:solidFill>
                <a:latin typeface="Arial" panose="020B0604020202020204" pitchFamily="34" charset="0"/>
              </a:rPr>
              <a:t>Replace the cap with a percentage of fixed amount discount</a:t>
            </a:r>
          </a:p>
          <a:p>
            <a:pPr lvl="0" algn="just"/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003B5C"/>
                </a:solidFill>
                <a:latin typeface="Arial" panose="020B0604020202020204" pitchFamily="34" charset="0"/>
              </a:rPr>
              <a:t> Others?</a:t>
            </a:r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216" y="1394144"/>
            <a:ext cx="5277790" cy="34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53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W">
      <a:dk1>
        <a:srgbClr val="003B5C"/>
      </a:dk1>
      <a:lt1>
        <a:sysClr val="window" lastClr="FFFFFF"/>
      </a:lt1>
      <a:dk2>
        <a:srgbClr val="003B5C"/>
      </a:dk2>
      <a:lt2>
        <a:srgbClr val="FFFFFF"/>
      </a:lt2>
      <a:accent1>
        <a:srgbClr val="2DCCD3"/>
      </a:accent1>
      <a:accent2>
        <a:srgbClr val="8031A7"/>
      </a:accent2>
      <a:accent3>
        <a:srgbClr val="2DCCD3"/>
      </a:accent3>
      <a:accent4>
        <a:srgbClr val="8031A7"/>
      </a:accent4>
      <a:accent5>
        <a:srgbClr val="2DCCD3"/>
      </a:accent5>
      <a:accent6>
        <a:srgbClr val="8031A7"/>
      </a:accent6>
      <a:hlink>
        <a:srgbClr val="003B5C"/>
      </a:hlink>
      <a:folHlink>
        <a:srgbClr val="8031A7"/>
      </a:folHlink>
    </a:clrScheme>
    <a:fontScheme name="CCW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3542E23880EA42B619F92E1A5ED905" ma:contentTypeVersion="10" ma:contentTypeDescription="Create a new document." ma:contentTypeScope="" ma:versionID="1dd89365a76836c5e92af61f505905b0">
  <xsd:schema xmlns:xsd="http://www.w3.org/2001/XMLSchema" xmlns:xs="http://www.w3.org/2001/XMLSchema" xmlns:p="http://schemas.microsoft.com/office/2006/metadata/properties" xmlns:ns2="b0a187ee-d162-47d6-a0f7-fd2f1a60cf08" targetNamespace="http://schemas.microsoft.com/office/2006/metadata/properties" ma:root="true" ma:fieldsID="092dddd57f885357bba38da33c35e57e" ns2:_="">
    <xsd:import namespace="b0a187ee-d162-47d6-a0f7-fd2f1a60cf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187ee-d162-47d6-a0f7-fd2f1a60cf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4D0E50-D5BE-4FD1-B56C-DC3017B159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79B348-3315-4765-B7EE-9E2B96CE9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a187ee-d162-47d6-a0f7-fd2f1a60cf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B5B54A-E86D-4D8D-BA62-52EAB30D37A1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b0a187ee-d162-47d6-a0f7-fd2f1a60cf08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430</Words>
  <Application>Microsoft Office PowerPoint</Application>
  <PresentationFormat>Widescreen</PresentationFormat>
  <Paragraphs>149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Montserrat Medium</vt:lpstr>
      <vt:lpstr>Montserrat SemiBold</vt:lpstr>
      <vt:lpstr>Times New Roman</vt:lpstr>
      <vt:lpstr>Office Theme</vt:lpstr>
      <vt:lpstr>Reviews of GSS and WaterSure</vt:lpstr>
      <vt:lpstr>Reviewing the Guaranteed Standards Scheme</vt:lpstr>
      <vt:lpstr>Reviewing the Guaranteed Standards Scheme</vt:lpstr>
      <vt:lpstr>Reviewing the Guaranteed Standards Scheme</vt:lpstr>
      <vt:lpstr>Reviewing WaterSure </vt:lpstr>
      <vt:lpstr>Reviewing WaterSure </vt:lpstr>
      <vt:lpstr>Reviewing WaterSure </vt:lpstr>
      <vt:lpstr>Reviewing WaterSure </vt:lpstr>
      <vt:lpstr>Reviewing WaterSure </vt:lpstr>
      <vt:lpstr>Reviewing WaterSure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Collins Rebecca</dc:creator>
  <cp:lastModifiedBy>Andrew White</cp:lastModifiedBy>
  <cp:revision>245</cp:revision>
  <cp:lastPrinted>2023-05-05T12:34:42Z</cp:lastPrinted>
  <dcterms:created xsi:type="dcterms:W3CDTF">2020-01-24T10:50:40Z</dcterms:created>
  <dcterms:modified xsi:type="dcterms:W3CDTF">2024-07-17T07:37:20Z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0x0101001E3542E23880EA42B619F92E1A5ED905</vt:lpwstr>
  </property>
</Properties>
</file>