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459" r:id="rId3"/>
    <p:sldId id="404" r:id="rId4"/>
    <p:sldId id="472" r:id="rId5"/>
    <p:sldId id="475" r:id="rId6"/>
    <p:sldId id="454" r:id="rId7"/>
    <p:sldId id="468" r:id="rId8"/>
    <p:sldId id="469" r:id="rId9"/>
    <p:sldId id="477" r:id="rId10"/>
    <p:sldId id="470" r:id="rId11"/>
    <p:sldId id="476" r:id="rId12"/>
    <p:sldId id="442" r:id="rId13"/>
    <p:sldId id="479" r:id="rId14"/>
    <p:sldId id="480" r:id="rId15"/>
    <p:sldId id="4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492"/>
    <a:srgbClr val="00A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0A0ED-3EFD-42D3-8FA5-4F8F4CE7B9B0}" v="431" dt="2023-07-01T09:39:23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85804" autoAdjust="0"/>
  </p:normalViewPr>
  <p:slideViewPr>
    <p:cSldViewPr snapToGrid="0">
      <p:cViewPr varScale="1">
        <p:scale>
          <a:sx n="70" d="100"/>
          <a:sy n="70" d="100"/>
        </p:scale>
        <p:origin x="14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56BB7-94D0-4C88-9B9A-3BCA9AB083DD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9B90D-4480-402C-8701-14FF57EAC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8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608" y="4714878"/>
            <a:ext cx="5906097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9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639" y="4689996"/>
            <a:ext cx="5958510" cy="444364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/>
              <a:t>https://www.which.co.uk/policy-and-insight/article/consumer-trust-in-november-2022-afK0E5z9FDI7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28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639" y="4689996"/>
            <a:ext cx="5958510" cy="444364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Leading the charge with the highest number of prepayment meters force-fitted last year are British Gas, Scottish Power and OVO Energy.</a:t>
            </a:r>
            <a:endParaRPr lang="en-GB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43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639" y="4689996"/>
            <a:ext cx="5958510" cy="444364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08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639" y="4689996"/>
            <a:ext cx="5958510" cy="444364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23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639" y="4689996"/>
            <a:ext cx="5958510" cy="444364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49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639" y="4689996"/>
            <a:ext cx="5958510" cy="444364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1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B90D-4480-402C-8701-14FF57EAC8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87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B90D-4480-402C-8701-14FF57EAC8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5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323132"/>
                </a:solidFill>
                <a:effectLst/>
                <a:latin typeface="open sans" panose="020B0606030504020204" pitchFamily="34" charset="0"/>
              </a:rPr>
              <a:t>Average ratings of personal well-being in the UK have improved across all indicators in the year ending March 2022; but remain below pre-coronavirus (COVID-19) pandemic levels (the year ending March 2019).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B90D-4480-402C-8701-14FF57EAC8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7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B90D-4480-402C-8701-14FF57EAC8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9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639" y="4689996"/>
            <a:ext cx="5958510" cy="444364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8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639" y="4689996"/>
            <a:ext cx="5958510" cy="444364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1400" dirty="0"/>
              <a:t>EPC now 304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4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639" y="4689996"/>
            <a:ext cx="5958510" cy="444364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/>
              <a:t>Also shop at Waitrose and Sainsbury’s </a:t>
            </a:r>
          </a:p>
          <a:p>
            <a:pPr eaLnBrk="1" hangingPunct="1"/>
            <a:endParaRPr lang="en-GB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6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639" y="4689996"/>
            <a:ext cx="5958510" cy="444364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E68A-68E0-4EDD-A41E-F7C02600079B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3939-E651-4F9B-B1F8-7466B1877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E68A-68E0-4EDD-A41E-F7C02600079B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3939-E651-4F9B-B1F8-7466B1877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4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E68A-68E0-4EDD-A41E-F7C02600079B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3939-E651-4F9B-B1F8-7466B1877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49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E68A-68E0-4EDD-A41E-F7C02600079B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3939-E651-4F9B-B1F8-7466B1877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0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E68A-68E0-4EDD-A41E-F7C02600079B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3939-E651-4F9B-B1F8-7466B1877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62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E68A-68E0-4EDD-A41E-F7C02600079B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3939-E651-4F9B-B1F8-7466B1877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14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E68A-68E0-4EDD-A41E-F7C02600079B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3939-E651-4F9B-B1F8-7466B1877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16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E68A-68E0-4EDD-A41E-F7C02600079B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3939-E651-4F9B-B1F8-7466B1877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0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E68A-68E0-4EDD-A41E-F7C02600079B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3939-E651-4F9B-B1F8-7466B1877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8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E68A-68E0-4EDD-A41E-F7C02600079B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3939-E651-4F9B-B1F8-7466B1877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65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E68A-68E0-4EDD-A41E-F7C02600079B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3939-E651-4F9B-B1F8-7466B1877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9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9E68A-68E0-4EDD-A41E-F7C02600079B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3939-E651-4F9B-B1F8-7466B1877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2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6710" y="2173140"/>
            <a:ext cx="7610579" cy="985696"/>
          </a:xfrm>
        </p:spPr>
        <p:txBody>
          <a:bodyPr lIns="0" rIns="0" anchor="t"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+mn-lt"/>
              </a:rPr>
              <a:t>The changing landscape for energy advice</a:t>
            </a:r>
            <a:br>
              <a:rPr lang="en-GB" sz="4800" dirty="0">
                <a:solidFill>
                  <a:schemeClr val="bg1"/>
                </a:solidFill>
                <a:latin typeface="+mn-lt"/>
              </a:rPr>
            </a:br>
            <a:br>
              <a:rPr lang="en-GB" sz="4800" dirty="0">
                <a:solidFill>
                  <a:schemeClr val="bg1"/>
                </a:solidFill>
                <a:latin typeface="+mn-lt"/>
              </a:rPr>
            </a:br>
            <a:r>
              <a:rPr lang="en-GB" sz="4000" dirty="0">
                <a:solidFill>
                  <a:schemeClr val="bg1"/>
                </a:solidFill>
                <a:latin typeface="+mn-lt"/>
              </a:rPr>
              <a:t>Ian Preston and Katey Bell</a:t>
            </a:r>
            <a:endParaRPr lang="en-GB" sz="4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58782A8-71CE-6924-C9C1-9EE6766AE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62" y="5540026"/>
            <a:ext cx="823866" cy="832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43D4A9-6AB5-B232-BE7A-A2A221F85F3C}"/>
              </a:ext>
            </a:extLst>
          </p:cNvPr>
          <p:cNvSpPr txBox="1"/>
          <p:nvPr/>
        </p:nvSpPr>
        <p:spPr>
          <a:xfrm>
            <a:off x="7575426" y="6336097"/>
            <a:ext cx="141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@HelloCSE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43490F-5C59-4242-88D3-108BB462C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37" y="2813"/>
            <a:ext cx="1143000" cy="1251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10C3F4-6697-38B0-F62B-F791DE3F3E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5" t="18539" r="8122" b="12981"/>
          <a:stretch/>
        </p:blipFill>
        <p:spPr>
          <a:xfrm>
            <a:off x="6430772" y="5540026"/>
            <a:ext cx="980033" cy="8329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716172-DB85-D3FC-C7B5-02FF3B2F9DAC}"/>
              </a:ext>
            </a:extLst>
          </p:cNvPr>
          <p:cNvSpPr txBox="1"/>
          <p:nvPr/>
        </p:nvSpPr>
        <p:spPr>
          <a:xfrm>
            <a:off x="6315025" y="6329025"/>
            <a:ext cx="12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cse.org.uk</a:t>
            </a:r>
          </a:p>
        </p:txBody>
      </p:sp>
    </p:spTree>
    <p:extLst>
      <p:ext uri="{BB962C8B-B14F-4D97-AF65-F5344CB8AC3E}">
        <p14:creationId xmlns:p14="http://schemas.microsoft.com/office/powerpoint/2010/main" val="815971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2C6509A-9901-4174-AF34-FA15B1B4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241548"/>
            <a:ext cx="8229600" cy="65707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A0AF"/>
                </a:solidFill>
                <a:latin typeface="Rockwell" panose="02060603020205020403" pitchFamily="18" charset="0"/>
                <a:ea typeface="+mn-ea"/>
                <a:cs typeface="+mn-cs"/>
              </a:rPr>
              <a:t>Trust in the market is getting worse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BE4CF-6B0C-8388-F193-1C7BDF3E70EB}"/>
              </a:ext>
            </a:extLst>
          </p:cNvPr>
          <p:cNvSpPr/>
          <p:nvPr/>
        </p:nvSpPr>
        <p:spPr>
          <a:xfrm>
            <a:off x="0" y="1898618"/>
            <a:ext cx="8822454" cy="39888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At the end of 2022 the media ran several stories about forced installations of ppm meters &amp; remote switching to prepay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Trust in the market is still very low compared to 18 months ago (Which - net balance of -23 compared to +23 in May 2021)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We need consumer trust to be increasing!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Smart meter roll out sits at 57% of homes (NAO)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Of the remaining 43%... 41% had concerns about them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 DNOs need to care more about supplier behaviour and market trust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585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2E422D-4EF8-7D84-13BF-2DF9AC59A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018" y="4430852"/>
            <a:ext cx="4501661" cy="1218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83CA2C-F26E-1BF8-1DD0-4E2CCD03B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29" y="279022"/>
            <a:ext cx="3785989" cy="2395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8EB126-6BAF-7096-9A21-8BFDABD05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011" y="279022"/>
            <a:ext cx="4071710" cy="3412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5C319B-4DF2-6BB1-3036-49DCF7A23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374" y="2805201"/>
            <a:ext cx="3429297" cy="3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visual representation of the differences between the DNO model and the DSO model.">
            <a:extLst>
              <a:ext uri="{FF2B5EF4-FFF2-40B4-BE49-F238E27FC236}">
                <a16:creationId xmlns:a16="http://schemas.microsoft.com/office/drawing/2014/main" id="{1FDCB427-EDFE-A451-37E6-C2ACFFEF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433513"/>
            <a:ext cx="71056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6F29A93-1B7E-0111-69A6-957E3143DC57}"/>
              </a:ext>
            </a:extLst>
          </p:cNvPr>
          <p:cNvSpPr/>
          <p:nvPr/>
        </p:nvSpPr>
        <p:spPr>
          <a:xfrm rot="4406538">
            <a:off x="5504984" y="1580402"/>
            <a:ext cx="927249" cy="439816"/>
          </a:xfrm>
          <a:prstGeom prst="rightArrow">
            <a:avLst>
              <a:gd name="adj1" fmla="val 50000"/>
              <a:gd name="adj2" fmla="val 498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44CB3-186E-DBB6-34FD-220855353D34}"/>
              </a:ext>
            </a:extLst>
          </p:cNvPr>
          <p:cNvSpPr txBox="1"/>
          <p:nvPr/>
        </p:nvSpPr>
        <p:spPr>
          <a:xfrm>
            <a:off x="4210259" y="793347"/>
            <a:ext cx="330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part won’t work very well</a:t>
            </a:r>
          </a:p>
        </p:txBody>
      </p:sp>
    </p:spTree>
    <p:extLst>
      <p:ext uri="{BB962C8B-B14F-4D97-AF65-F5344CB8AC3E}">
        <p14:creationId xmlns:p14="http://schemas.microsoft.com/office/powerpoint/2010/main" val="173488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2C6509A-9901-4174-AF34-FA15B1B4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241548"/>
            <a:ext cx="8229600" cy="65707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A0AF"/>
                </a:solidFill>
                <a:latin typeface="Rockwell" panose="02060603020205020403" pitchFamily="18" charset="0"/>
              </a:rPr>
              <a:t>Working in the advice team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AFAE21-5759-E36D-689E-27C8B9BCBB57}"/>
              </a:ext>
            </a:extLst>
          </p:cNvPr>
          <p:cNvSpPr/>
          <p:nvPr/>
        </p:nvSpPr>
        <p:spPr>
          <a:xfrm>
            <a:off x="97277" y="1997839"/>
            <a:ext cx="9046723" cy="4707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57213" lvl="1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Covid we were a smaller team, sitting together in a section of the office. New staff were surrounded by colleagues and managers. </a:t>
            </a:r>
          </a:p>
          <a:p>
            <a:pPr marL="557213" lvl="1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the pandemic as an essential service we had to develop new ways of working to onboard and train new staff. A core team and new starters came in. </a:t>
            </a:r>
          </a:p>
          <a:p>
            <a:pPr marL="557213" lvl="1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 is a cost to an organisation</a:t>
            </a:r>
          </a:p>
          <a:p>
            <a:pPr marL="557213" lvl="1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now have to work hybrid due to the space available. We have adapted to new ways of working in order to replicate the supportive learning environment.</a:t>
            </a:r>
          </a:p>
          <a:p>
            <a:pPr marL="557213" lvl="1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Mentoring, casework supervision and online training, bespoke call handling training, lunch clubs for advisors and caseworkers</a:t>
            </a: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5838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2C6509A-9901-4174-AF34-FA15B1B4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241548"/>
            <a:ext cx="8229600" cy="65707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A0AF"/>
                </a:solidFill>
                <a:latin typeface="Rockwell" panose="02060603020205020403" pitchFamily="18" charset="0"/>
              </a:rPr>
              <a:t>It’s really tough our there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AFAE21-5759-E36D-689E-27C8B9BCBB57}"/>
              </a:ext>
            </a:extLst>
          </p:cNvPr>
          <p:cNvSpPr/>
          <p:nvPr/>
        </p:nvSpPr>
        <p:spPr>
          <a:xfrm>
            <a:off x="97277" y="1997839"/>
            <a:ext cx="9046723" cy="4707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600075" lvl="1" indent="-257175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900" dirty="0"/>
              <a:t>Burn out is a significant risk for many working in the advice sector</a:t>
            </a:r>
          </a:p>
          <a:p>
            <a:pPr marL="600075" lvl="1" indent="-257175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900" dirty="0"/>
              <a:t>Advisors are impacted by clients in mental distress who are in awfully difficult situations</a:t>
            </a:r>
          </a:p>
          <a:p>
            <a:pPr marL="600075" lvl="1" indent="-257175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900" dirty="0"/>
              <a:t>Many callers aren’t willing or able to engage with longer-term advice</a:t>
            </a:r>
          </a:p>
          <a:p>
            <a:pPr marL="600075" lvl="1" indent="-257175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900" dirty="0"/>
              <a:t>Our case work projects are over-subscribed and waiting lists are huge on some projects</a:t>
            </a:r>
          </a:p>
          <a:p>
            <a:pPr marL="600075" lvl="1" indent="-257175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900" dirty="0"/>
              <a:t>We still waste days of valuable staff time just trying to contact suppliers and gain authority on their account. The forthcoming consumer standards consultation is an opportunity to address the latter</a:t>
            </a:r>
          </a:p>
          <a:p>
            <a:pPr marL="600075" lvl="1" indent="-257175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900" b="1" dirty="0"/>
              <a:t>Giving people a voice: </a:t>
            </a:r>
            <a:r>
              <a:rPr lang="en-GB" sz="2900" dirty="0"/>
              <a:t>staff surveys (CSE wide as well as training needs, lunch club suggestions, difficult calls), advisor reflective sessions, employee voice</a:t>
            </a:r>
          </a:p>
          <a:p>
            <a:pPr marL="600075" lvl="1" indent="-257175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900" b="1" dirty="0"/>
              <a:t>Emotional support</a:t>
            </a:r>
            <a:r>
              <a:rPr lang="en-GB" sz="2900" dirty="0"/>
              <a:t>: Mental Health First Aiders, Lifeworks, Time Out</a:t>
            </a:r>
          </a:p>
          <a:p>
            <a:pPr marL="600075" lvl="1" indent="-257175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900" b="1" dirty="0"/>
              <a:t>Work-life balance: </a:t>
            </a:r>
            <a:r>
              <a:rPr lang="en-GB" sz="2900" dirty="0"/>
              <a:t>staff yoga sessions, social events, including board game evenings in the office</a:t>
            </a:r>
          </a:p>
          <a:p>
            <a:pPr marL="600075" lvl="1" indent="-257175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900" b="1" dirty="0"/>
              <a:t>Activity balance and staff development: </a:t>
            </a:r>
            <a:r>
              <a:rPr lang="en-GB" sz="2900" dirty="0"/>
              <a:t>ensuring that we develop opportunities to fit the interests and skills of our staff, giving everyone a balance of different types of work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1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2C6509A-9901-4174-AF34-FA15B1B4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241548"/>
            <a:ext cx="8229600" cy="65707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A0AF"/>
                </a:solidFill>
                <a:latin typeface="Rockwell" panose="02060603020205020403" pitchFamily="18" charset="0"/>
                <a:ea typeface="+mn-ea"/>
                <a:cs typeface="+mn-cs"/>
              </a:rPr>
              <a:t>Let’s not forget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10BE7-0E37-A944-D4E2-D96FBD4F0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609" y="3928905"/>
            <a:ext cx="4755095" cy="26193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2627D5-1E16-C8DF-F762-A7B5CCD056CC}"/>
              </a:ext>
            </a:extLst>
          </p:cNvPr>
          <p:cNvSpPr/>
          <p:nvPr/>
        </p:nvSpPr>
        <p:spPr>
          <a:xfrm>
            <a:off x="209550" y="1997839"/>
            <a:ext cx="8724900" cy="447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Bills were still double the level in 2021 (even with the full intervention of Government)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 July 2023 price cap of £2,074 has not taken us anywhere near pre-crisis levels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52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8208B2-1F97-4EC9-A7C9-E9CD87AC23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F2ECE0-FA17-469F-9396-A7DEAF8C2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994073" cy="1086628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E24DA105-A372-4F8D-7FDA-D0131015D1D2}"/>
              </a:ext>
            </a:extLst>
          </p:cNvPr>
          <p:cNvSpPr txBox="1">
            <a:spLocks/>
          </p:cNvSpPr>
          <p:nvPr/>
        </p:nvSpPr>
        <p:spPr>
          <a:xfrm>
            <a:off x="468783" y="1340768"/>
            <a:ext cx="8229600" cy="6013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00A0AF"/>
                </a:solidFill>
                <a:latin typeface="Rockwell" panose="02060603020205020403" pitchFamily="18" charset="0"/>
                <a:ea typeface="+mn-ea"/>
                <a:cs typeface="+mn-cs"/>
              </a:rPr>
              <a:t>The context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90318F-54EE-14E9-9344-C86970F416C1}"/>
              </a:ext>
            </a:extLst>
          </p:cNvPr>
          <p:cNvSpPr/>
          <p:nvPr/>
        </p:nvSpPr>
        <p:spPr>
          <a:xfrm>
            <a:off x="209550" y="1997839"/>
            <a:ext cx="8724900" cy="447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 last three years have seen a dramatic change in the way we give advice and also what we give advice on.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So, what’s happened?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788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3821A9-C7E6-5F53-808A-148DF9284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85" y="4603215"/>
            <a:ext cx="8348646" cy="20871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E7088E9-D2EC-9BE6-9677-B7AEF0F26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8652"/>
            <a:ext cx="7715599" cy="439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9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8208B2-1F97-4EC9-A7C9-E9CD87AC23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F2ECE0-FA17-469F-9396-A7DEAF8C2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994073" cy="1086628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E24DA105-A372-4F8D-7FDA-D0131015D1D2}"/>
              </a:ext>
            </a:extLst>
          </p:cNvPr>
          <p:cNvSpPr txBox="1">
            <a:spLocks/>
          </p:cNvSpPr>
          <p:nvPr/>
        </p:nvSpPr>
        <p:spPr>
          <a:xfrm>
            <a:off x="468783" y="1340768"/>
            <a:ext cx="8229600" cy="6013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00A0AF"/>
                </a:solidFill>
                <a:latin typeface="Rockwell" panose="02060603020205020403" pitchFamily="18" charset="0"/>
                <a:ea typeface="+mn-ea"/>
                <a:cs typeface="+mn-cs"/>
              </a:rPr>
              <a:t>The context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90318F-54EE-14E9-9344-C86970F416C1}"/>
              </a:ext>
            </a:extLst>
          </p:cNvPr>
          <p:cNvSpPr/>
          <p:nvPr/>
        </p:nvSpPr>
        <p:spPr>
          <a:xfrm>
            <a:off x="209550" y="1997839"/>
            <a:ext cx="8724900" cy="447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 global pandemic led to a huge societal, political and economic shock – we are still trying to understand this.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 war in Ukraine and Putin’s preparation for this led to a global energy crisis (which is at its worst in Northern Europe)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 economic impacts of Brexit have somewhat been masked by covid (but they do exist)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 result… inflation, falling incomes, hyper fuel poverty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Overall wellbeing is unsurprisingly still below pre-pandemic levels (ONS)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55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8208B2-1F97-4EC9-A7C9-E9CD87AC23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F2ECE0-FA17-469F-9396-A7DEAF8C2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994073" cy="1086628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E24DA105-A372-4F8D-7FDA-D0131015D1D2}"/>
              </a:ext>
            </a:extLst>
          </p:cNvPr>
          <p:cNvSpPr txBox="1">
            <a:spLocks/>
          </p:cNvSpPr>
          <p:nvPr/>
        </p:nvSpPr>
        <p:spPr>
          <a:xfrm>
            <a:off x="468783" y="1340768"/>
            <a:ext cx="8229600" cy="6013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00A0AF"/>
                </a:solidFill>
                <a:latin typeface="Rockwell" panose="02060603020205020403" pitchFamily="18" charset="0"/>
                <a:ea typeface="+mn-ea"/>
                <a:cs typeface="+mn-cs"/>
              </a:rPr>
              <a:t>Demand ramped up during covid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90318F-54EE-14E9-9344-C86970F416C1}"/>
              </a:ext>
            </a:extLst>
          </p:cNvPr>
          <p:cNvSpPr/>
          <p:nvPr/>
        </p:nvSpPr>
        <p:spPr>
          <a:xfrm>
            <a:off x="209550" y="1997839"/>
            <a:ext cx="8724900" cy="447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There was a 50% step change between 2019-20 and 2020-21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Funders responded to the need during covid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This led to a significant growth in the team (30 to 60)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Due to our phone line being open we were the last person standing (for advice)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We quickly repurposed teams to make wellbeing calls to the most vulnerable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3B96BD-D610-32C4-B51E-24D31A23D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48" y="5502480"/>
            <a:ext cx="8818702" cy="10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2C6509A-9901-4174-AF34-FA15B1B4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241548"/>
            <a:ext cx="8229600" cy="65707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A0AF"/>
                </a:solidFill>
                <a:latin typeface="Rockwell" panose="02060603020205020403" pitchFamily="18" charset="0"/>
                <a:ea typeface="+mn-ea"/>
                <a:cs typeface="+mn-cs"/>
              </a:rPr>
              <a:t>How has our advice changed?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AFAE21-5759-E36D-689E-27C8B9BCBB57}"/>
              </a:ext>
            </a:extLst>
          </p:cNvPr>
          <p:cNvSpPr/>
          <p:nvPr/>
        </p:nvSpPr>
        <p:spPr>
          <a:xfrm>
            <a:off x="209550" y="1997839"/>
            <a:ext cx="8724900" cy="447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 total numbers for each topic have grown. But some disproportionately.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Financial support now dominates our advice and switching hardly features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Heating, insulation and behavioural remain consistent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New topics have emerged like smart energy action plans and EPCs (which relates to issues with the Warm Home Discount)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It’s now very hard to give rounded advice because people are so driven to access short-term support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260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2C6509A-9901-4174-AF34-FA15B1B4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241548"/>
            <a:ext cx="8229600" cy="65707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A0AF"/>
                </a:solidFill>
                <a:latin typeface="Rockwell" panose="02060603020205020403" pitchFamily="18" charset="0"/>
                <a:ea typeface="+mn-ea"/>
                <a:cs typeface="+mn-cs"/>
              </a:rPr>
              <a:t>Advice topics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CD6213-FC40-E49C-BDC5-F2D198368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994" y="1898618"/>
            <a:ext cx="6608011" cy="2277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A819A7-4477-2041-D174-157198CFE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994" y="4176535"/>
            <a:ext cx="6608009" cy="22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2C6509A-9901-4174-AF34-FA15B1B4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241548"/>
            <a:ext cx="8229600" cy="65707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A0AF"/>
                </a:solidFill>
                <a:latin typeface="Rockwell" panose="02060603020205020403" pitchFamily="18" charset="0"/>
                <a:ea typeface="+mn-ea"/>
                <a:cs typeface="+mn-cs"/>
              </a:rPr>
              <a:t>What about our interventions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AFAE21-5759-E36D-689E-27C8B9BCBB57}"/>
              </a:ext>
            </a:extLst>
          </p:cNvPr>
          <p:cNvSpPr/>
          <p:nvPr/>
        </p:nvSpPr>
        <p:spPr>
          <a:xfrm>
            <a:off x="97277" y="1997839"/>
            <a:ext cx="9046723" cy="47077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 government began a huge capital injection of funding into retrofit as part of the Green Homes Grant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LADS, HUGS &amp; SHDF have seen out financial impacts rocket to £7m this financial year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We’ve also seen a huge growth in the numbers of advice conversation covering radiator panels, secondary glazing, solar PV and Winter Warmth Packs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We’ve given out nearly £400k in vouchers (around £310k for fuel)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We are working closely with food banks with one </a:t>
            </a:r>
            <a:r>
              <a:rPr lang="en-GB" sz="2400"/>
              <a:t>of our advisors </a:t>
            </a:r>
            <a:r>
              <a:rPr lang="en-GB" sz="2400" dirty="0"/>
              <a:t>working from them during lockdown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011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701"/>
            <a:ext cx="994073" cy="108662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2C6509A-9901-4174-AF34-FA15B1B4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241548"/>
            <a:ext cx="8229600" cy="65707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A0AF"/>
                </a:solidFill>
                <a:latin typeface="Rockwell" panose="02060603020205020403" pitchFamily="18" charset="0"/>
                <a:ea typeface="+mn-ea"/>
                <a:cs typeface="+mn-cs"/>
              </a:rPr>
              <a:t>But the reality is dire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5DACC-CE8C-FECE-CCB1-CB749DD78281}"/>
              </a:ext>
            </a:extLst>
          </p:cNvPr>
          <p:cNvSpPr txBox="1"/>
          <p:nvPr/>
        </p:nvSpPr>
        <p:spPr>
          <a:xfrm>
            <a:off x="631737" y="2099496"/>
            <a:ext cx="78805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Segoe UI Light" panose="020B0502040204020203" pitchFamily="34" charset="0"/>
              </a:rPr>
              <a:t>“</a:t>
            </a:r>
            <a:r>
              <a:rPr lang="en-GB" sz="2400" b="0" i="1" u="none" strike="noStrike" baseline="0" dirty="0">
                <a:solidFill>
                  <a:srgbClr val="000000"/>
                </a:solidFill>
                <a:latin typeface="Segoe UI Light" panose="020B0502040204020203" pitchFamily="34" charset="0"/>
              </a:rPr>
              <a:t>The cold is wrecking havoc on one of my neurological diseases. My nurse wanted me ideally have a room at constant 20 degrees. I cannot afford that when 15-18 is costing so much. I cannot use warm centres as cannot mix with people and I have severe fatigue and high doses of morphine I do not leave my flat unless hospital or GP.” (Respondent 5, Bath, no EPC) </a:t>
            </a:r>
          </a:p>
          <a:p>
            <a:endParaRPr lang="en-GB" sz="2400" b="0" i="0" u="none" strike="noStrike" baseline="0" dirty="0">
              <a:solidFill>
                <a:srgbClr val="000000"/>
              </a:solidFill>
              <a:latin typeface="Segoe UI Light" panose="020B0502040204020203" pitchFamily="34" charset="0"/>
            </a:endParaRPr>
          </a:p>
          <a:p>
            <a:r>
              <a:rPr lang="en-GB" sz="2400" b="0" i="1" u="none" strike="noStrike" baseline="0" dirty="0">
                <a:solidFill>
                  <a:srgbClr val="000000"/>
                </a:solidFill>
                <a:latin typeface="Segoe UI Light" panose="020B0502040204020203" pitchFamily="34" charset="0"/>
              </a:rPr>
              <a:t>“Mould and cold has increased illnesses. If it wasn't for Warm and Safe Wiltshire [CSE advice service] I would have died after losing my disability allowance.” (Respondent 2, Swindon, no EPC)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90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4436</TotalTime>
  <Words>1034</Words>
  <Application>Microsoft Office PowerPoint</Application>
  <PresentationFormat>On-screen Show (4:3)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GDS Transport</vt:lpstr>
      <vt:lpstr>open sans</vt:lpstr>
      <vt:lpstr>Rockwell</vt:lpstr>
      <vt:lpstr>Segoe UI Light</vt:lpstr>
      <vt:lpstr>Office Theme</vt:lpstr>
      <vt:lpstr>The changing landscape for energy advice  Ian Preston and Katey Bell</vt:lpstr>
      <vt:lpstr>PowerPoint Presentation</vt:lpstr>
      <vt:lpstr>PowerPoint Presentation</vt:lpstr>
      <vt:lpstr>PowerPoint Presentation</vt:lpstr>
      <vt:lpstr>PowerPoint Presentation</vt:lpstr>
      <vt:lpstr>How has our advice changed?</vt:lpstr>
      <vt:lpstr>Advice topics</vt:lpstr>
      <vt:lpstr>What about our interventions</vt:lpstr>
      <vt:lpstr>But the reality is dire</vt:lpstr>
      <vt:lpstr>Trust in the market is getting worse</vt:lpstr>
      <vt:lpstr>PowerPoint Presentation</vt:lpstr>
      <vt:lpstr>PowerPoint Presentation</vt:lpstr>
      <vt:lpstr>Working in the advice team</vt:lpstr>
      <vt:lpstr>It’s really tough our there</vt:lpstr>
      <vt:lpstr>Let’s not forget</vt:lpstr>
    </vt:vector>
  </TitlesOfParts>
  <Company>ADT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Household Energy Efficiency</dc:title>
  <dc:creator>Joe Pitt</dc:creator>
  <cp:lastModifiedBy>Katey Bell</cp:lastModifiedBy>
  <cp:revision>176</cp:revision>
  <dcterms:created xsi:type="dcterms:W3CDTF">2019-09-10T12:51:59Z</dcterms:created>
  <dcterms:modified xsi:type="dcterms:W3CDTF">2023-07-03T11:13:54Z</dcterms:modified>
</cp:coreProperties>
</file>