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66" r:id="rId2"/>
  </p:sldMasterIdLst>
  <p:notesMasterIdLst>
    <p:notesMasterId r:id="rId9"/>
  </p:notesMasterIdLst>
  <p:sldIdLst>
    <p:sldId id="258" r:id="rId3"/>
    <p:sldId id="262" r:id="rId4"/>
    <p:sldId id="259" r:id="rId5"/>
    <p:sldId id="263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846" autoAdjust="0"/>
  </p:normalViewPr>
  <p:slideViewPr>
    <p:cSldViewPr snapToGrid="0">
      <p:cViewPr varScale="1">
        <p:scale>
          <a:sx n="92" d="100"/>
          <a:sy n="92" d="100"/>
        </p:scale>
        <p:origin x="12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9D7CE1-E0CE-470A-8309-8F7D548A5268}" type="datetimeFigureOut">
              <a:rPr lang="en-GB" smtClean="0"/>
              <a:t>03/07/2023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1EA64-9219-4979-AC23-6AA420EC1173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4856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No Cold Homes steering group works to (1) identify opportunities to reduce households in fuel poverty;  (2) improve properties to ensure healthy, warm, carbon neutral homes.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Unblock challenges in the system related to fuel poverty.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Bring together partners cross-sector to tackle fuel poverty.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Support the strategic development of fuel poverty policy and practice.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Inform One City Thematic Boards e.g. provide expertise.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Ensure activities involve people with experience of fuel poverty and link to wider health services.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1EA64-9219-4979-AC23-6AA420EC1173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06480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Increase in fuel poverty by 2.6% since 2017 (2021 data), up by 6000 to 29,000 households.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Bristol quality of life indicators for state of home repair, ability to manage financially, food inequality and mental wellbeing have all statistically got worse.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Demand for energy advice has spiralled, as reported by advice providers across the board.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MEES – no target for EPC D by 2025 or C by 2030, was being reviewed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£947k est. financial savings to Bristol residents from advice services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Good progress </a:t>
            </a:r>
            <a:r>
              <a:rPr lang="en-GB" dirty="0"/>
              <a:t>on securing funding for energy efficiency, heat decarbonisation and advice services (£6.97m for domestic energy efficiency improvements; £9.1m SHDF; £579k for advice services)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/>
              <a:t>Low progress </a:t>
            </a:r>
            <a:r>
              <a:rPr lang="en-GB" dirty="0"/>
              <a:t>on engaging with private landlords - </a:t>
            </a:r>
            <a:r>
              <a:rPr lang="en-GB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Dfficulties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800" b="0" i="0" u="none" dirty="0">
                <a:solidFill>
                  <a:srgbClr val="0078D4"/>
                </a:solidFill>
                <a:effectLst/>
                <a:latin typeface="Calibri" panose="020F0502020204030204" pitchFamily="34" charset="0"/>
              </a:rPr>
              <a:t>of encouraging </a:t>
            </a:r>
            <a:r>
              <a:rPr lang="en-GB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private landlords </a:t>
            </a:r>
            <a:r>
              <a:rPr lang="en-GB" sz="1800" b="0" i="0" u="none" dirty="0">
                <a:solidFill>
                  <a:srgbClr val="0078D4"/>
                </a:solidFill>
                <a:effectLst/>
                <a:latin typeface="Calibri" panose="020F0502020204030204" pitchFamily="34" charset="0"/>
              </a:rPr>
              <a:t>and agents to invest in energy savings measures due to increasing cost pressures on their businesses such as mortgage rate increases and a lack of accommodation supply enabling low EPC accommodation to be relet easily. T</a:t>
            </a:r>
            <a:r>
              <a:rPr lang="en-GB" sz="1800" dirty="0"/>
              <a:t>enant retaliatory evictions, MEES regulations no date for D and C implementation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800" b="0" i="0" u="none" dirty="0">
              <a:solidFill>
                <a:srgbClr val="0078D4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u="none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1EA64-9219-4979-AC23-6AA420EC1173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2265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CCC report 280623 highlighted importance of reducing the comparative cost of electricity to gas to encourage heat decarbonisation.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1EA64-9219-4979-AC23-6AA420EC1173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84748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B1EA64-9219-4979-AC23-6AA420EC1173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0797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55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6601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28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7682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A picture containing text, design, font, graphics&#10;&#10;Description automatically generated">
            <a:extLst>
              <a:ext uri="{FF2B5EF4-FFF2-40B4-BE49-F238E27FC236}">
                <a16:creationId xmlns:a16="http://schemas.microsoft.com/office/drawing/2014/main" id="{8A22112C-5787-A82B-D02F-F9CBC0426C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3767" y="57175"/>
            <a:ext cx="1027558" cy="112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051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12361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0147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picture containing text, design, font, graphics&#10;&#10;Description automatically generated">
            <a:extLst>
              <a:ext uri="{FF2B5EF4-FFF2-40B4-BE49-F238E27FC236}">
                <a16:creationId xmlns:a16="http://schemas.microsoft.com/office/drawing/2014/main" id="{053275EE-5EAA-288E-2288-199D3721F6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410" y="124689"/>
            <a:ext cx="996977" cy="108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7824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19766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18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22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21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055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05507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089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51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01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60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935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205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2712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0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133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693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92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3" r:id="rId5"/>
    <p:sldLayoutId id="2147483771" r:id="rId6"/>
    <p:sldLayoutId id="2147483772" r:id="rId7"/>
    <p:sldLayoutId id="2147483774" r:id="rId8"/>
    <p:sldLayoutId id="2147483775" r:id="rId9"/>
    <p:sldLayoutId id="2147483776" r:id="rId10"/>
    <p:sldLayoutId id="214748377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karen.smith@cse.org.uk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DDA322-A16A-14E2-E04A-0457AFE6E350}"/>
              </a:ext>
            </a:extLst>
          </p:cNvPr>
          <p:cNvSpPr txBox="1"/>
          <p:nvPr/>
        </p:nvSpPr>
        <p:spPr>
          <a:xfrm>
            <a:off x="516418" y="457200"/>
            <a:ext cx="6253317" cy="36860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Bristol Fuel Poverty Action Plan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4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Challenges of networking support across a city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endParaRPr lang="en-US" sz="3600" b="1" spc="-5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Karen Smith</a:t>
            </a:r>
          </a:p>
          <a:p>
            <a:pPr>
              <a:lnSpc>
                <a:spcPct val="85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19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ESAN meeting 03.07.23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E3C3A7-42F1-D258-82CA-73B52CCF2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406" r="-2" b="2842"/>
          <a:stretch/>
        </p:blipFill>
        <p:spPr>
          <a:xfrm>
            <a:off x="7445829" y="1261386"/>
            <a:ext cx="3653141" cy="41097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F0E7D97-8D2F-4D9D-7E6C-0C749A9F0771}"/>
              </a:ext>
            </a:extLst>
          </p:cNvPr>
          <p:cNvSpPr txBox="1"/>
          <p:nvPr/>
        </p:nvSpPr>
        <p:spPr>
          <a:xfrm>
            <a:off x="7341014" y="5441886"/>
            <a:ext cx="40013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Percentage of households in Fuel Poverty in Bristol by LSOA (based on Low Income Low Energy Efficiency (LILEE) metric)  Source: Department for Business, Energy and Industrial Strategy (BEIS), 2022. Annual Fuel Poverty Statistics Report 2022 (2020 Data). www.bristol.gov.uk/jsna </a:t>
            </a:r>
          </a:p>
        </p:txBody>
      </p:sp>
    </p:spTree>
    <p:extLst>
      <p:ext uri="{BB962C8B-B14F-4D97-AF65-F5344CB8AC3E}">
        <p14:creationId xmlns:p14="http://schemas.microsoft.com/office/powerpoint/2010/main" val="2713546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6E95E-ABC5-4876-C818-2B1EB38D8E74}"/>
              </a:ext>
            </a:extLst>
          </p:cNvPr>
          <p:cNvSpPr txBox="1"/>
          <p:nvPr/>
        </p:nvSpPr>
        <p:spPr>
          <a:xfrm>
            <a:off x="332393" y="1290992"/>
            <a:ext cx="7729256" cy="4909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Drafted 2018, adopted April 2022.</a:t>
            </a:r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Why?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Lasting negative i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mpacts of living in a cold home on physical and mental health and community wellbeing.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How? </a:t>
            </a: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Cross-sector collaboration to 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upport Bristol residents to live in a warm and comfortable home.</a:t>
            </a:r>
          </a:p>
          <a:p>
            <a:pPr marL="342900" lvl="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r>
              <a:rPr lang="en-GB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What? </a:t>
            </a:r>
            <a:endParaRPr lang="en-GB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upport for the acute and immediate need of people in fuel poverty or who can’t afford fuel bills. 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ong-term preventative approach e.g. energy efficiency, heat decarbonisation, new homes.</a:t>
            </a:r>
          </a:p>
          <a:p>
            <a:pPr marL="8001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GB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GB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ackle fuel poverty via national policy intervention. </a:t>
            </a:r>
          </a:p>
          <a:p>
            <a:endParaRPr lang="en-GB" sz="16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E6F78-4C0B-F5BB-B978-7C7A3C869FC7}"/>
              </a:ext>
            </a:extLst>
          </p:cNvPr>
          <p:cNvSpPr txBox="1"/>
          <p:nvPr/>
        </p:nvSpPr>
        <p:spPr>
          <a:xfrm>
            <a:off x="788565" y="612396"/>
            <a:ext cx="790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Bristol’s Fuel Poverty Action Plan </a:t>
            </a:r>
          </a:p>
        </p:txBody>
      </p:sp>
    </p:spTree>
    <p:extLst>
      <p:ext uri="{BB962C8B-B14F-4D97-AF65-F5344CB8AC3E}">
        <p14:creationId xmlns:p14="http://schemas.microsoft.com/office/powerpoint/2010/main" val="2417566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0EE75DF-AD57-C3CC-6776-2501FF0634AC}"/>
              </a:ext>
            </a:extLst>
          </p:cNvPr>
          <p:cNvSpPr txBox="1"/>
          <p:nvPr/>
        </p:nvSpPr>
        <p:spPr>
          <a:xfrm>
            <a:off x="191405" y="127489"/>
            <a:ext cx="790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Plan overview and steering group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E61509-563C-0435-158B-93A15B058E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311" y="0"/>
            <a:ext cx="6135689" cy="614829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51659AD-E271-6168-7DC2-71E4A63B345E}"/>
              </a:ext>
            </a:extLst>
          </p:cNvPr>
          <p:cNvSpPr txBox="1"/>
          <p:nvPr/>
        </p:nvSpPr>
        <p:spPr>
          <a:xfrm>
            <a:off x="339511" y="2827162"/>
            <a:ext cx="5874253" cy="33733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Fuel Poverty Action Plan has five themes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No Cold Homes steering group, cross-sector partnership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Steering group coordination by CSE for 2023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Quarterly meetings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Annual progress review of the plan</a:t>
            </a:r>
          </a:p>
          <a:p>
            <a:pPr marL="800100" lvl="1" indent="-34290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Strategic support at national / regional / local levels</a:t>
            </a:r>
          </a:p>
          <a:p>
            <a:pPr lvl="1">
              <a:lnSpc>
                <a:spcPct val="150000"/>
              </a:lnSpc>
            </a:pPr>
            <a:endParaRPr lang="en-GB" dirty="0"/>
          </a:p>
          <a:p>
            <a:pPr marL="342900" indent="-342900">
              <a:lnSpc>
                <a:spcPct val="150000"/>
              </a:lnSpc>
              <a:buFont typeface="Symbol" panose="05050102010706020507" pitchFamily="18" charset="2"/>
              <a:buChar char="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21781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6E95E-ABC5-4876-C818-2B1EB38D8E74}"/>
              </a:ext>
            </a:extLst>
          </p:cNvPr>
          <p:cNvSpPr txBox="1"/>
          <p:nvPr/>
        </p:nvSpPr>
        <p:spPr>
          <a:xfrm>
            <a:off x="3145817" y="1328502"/>
            <a:ext cx="6133266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Increase in fuel poverty by 2.6% since 2017 (2021 data), 29,000 households.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Advice sector in emergency response mode, proactive interventions (hospital discharge, warmth safeguarding) deprioritised.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Low progress </a:t>
            </a:r>
            <a:r>
              <a:rPr lang="en-GB" dirty="0"/>
              <a:t>on engaging with private landlords.</a:t>
            </a:r>
          </a:p>
          <a:p>
            <a:pPr>
              <a:lnSpc>
                <a:spcPct val="150000"/>
              </a:lnSpc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Good progress </a:t>
            </a:r>
            <a:r>
              <a:rPr lang="en-GB" dirty="0"/>
              <a:t>on securing funding for energy efficiency, heat decarbonisation and advice services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b="1" dirty="0"/>
              <a:t>Some progress </a:t>
            </a:r>
            <a:r>
              <a:rPr lang="en-GB" dirty="0"/>
              <a:t>on Cold Homes awareness training with health services and referral pathways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E6F78-4C0B-F5BB-B978-7C7A3C869FC7}"/>
              </a:ext>
            </a:extLst>
          </p:cNvPr>
          <p:cNvSpPr txBox="1"/>
          <p:nvPr/>
        </p:nvSpPr>
        <p:spPr>
          <a:xfrm>
            <a:off x="788565" y="612396"/>
            <a:ext cx="79024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Progress review 2022-2023: key points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462D371-2EC1-AB28-95D1-B24E195EA0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366" y="1482150"/>
            <a:ext cx="1879722" cy="268417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DD21632-B03F-A490-3694-E0568B337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59430" y="3982220"/>
            <a:ext cx="1879722" cy="2244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334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6D6E95E-ABC5-4876-C818-2B1EB38D8E74}"/>
              </a:ext>
            </a:extLst>
          </p:cNvPr>
          <p:cNvSpPr txBox="1"/>
          <p:nvPr/>
        </p:nvSpPr>
        <p:spPr>
          <a:xfrm>
            <a:off x="527308" y="978333"/>
            <a:ext cx="10142290" cy="50353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Staff turnover, significant restructuring in local authority and health service.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Overwhelm!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Fragmented, inconsistent advice service funding.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Difficulties with data linkage to target patients with cold-related illnesses (NICE guidance)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Bristol Health Service Info Governance - No to EPC or postcode level data. 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Proxy work rounds. Simple method so health practices can prioritise patients.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Previous trials abound: Leeds, Devon, Somerset.</a:t>
            </a:r>
          </a:p>
          <a:p>
            <a:pPr marL="742950" lvl="1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dirty="0"/>
              <a:t>ECOFlex includes referral mechanism for health professionals!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NB: Beware of heat decarbonisation exacerbating fuel poverty due to                                                              imbalance in cost of gas and electricity. </a:t>
            </a:r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2E6F78-4C0B-F5BB-B978-7C7A3C869FC7}"/>
              </a:ext>
            </a:extLst>
          </p:cNvPr>
          <p:cNvSpPr txBox="1"/>
          <p:nvPr/>
        </p:nvSpPr>
        <p:spPr>
          <a:xfrm>
            <a:off x="527308" y="224755"/>
            <a:ext cx="101422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Challenges of networking support across a city 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4B3413-FBD7-6F96-B693-E279E6007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2279" y="3540967"/>
            <a:ext cx="3825211" cy="2624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59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12E6F78-4C0B-F5BB-B978-7C7A3C869FC7}"/>
              </a:ext>
            </a:extLst>
          </p:cNvPr>
          <p:cNvSpPr txBox="1"/>
          <p:nvPr/>
        </p:nvSpPr>
        <p:spPr>
          <a:xfrm>
            <a:off x="721454" y="351627"/>
            <a:ext cx="109979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Questions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488F86-EAB1-AA5C-07E9-A7A57FF1ADB5}"/>
              </a:ext>
            </a:extLst>
          </p:cNvPr>
          <p:cNvSpPr txBox="1"/>
          <p:nvPr/>
        </p:nvSpPr>
        <p:spPr>
          <a:xfrm>
            <a:off x="496134" y="1165369"/>
            <a:ext cx="4875965" cy="53123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What would be your top tip for facilitating a network / partnership?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/>
              <a:t>How do you manage levels of collaboration for community input?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endParaRPr lang="en-GB" dirty="0"/>
          </a:p>
          <a:p>
            <a:r>
              <a:rPr lang="en-GB" b="1" dirty="0"/>
              <a:t>Any questions, suggestions, comments</a:t>
            </a:r>
          </a:p>
          <a:p>
            <a:endParaRPr lang="en-GB" b="1" dirty="0"/>
          </a:p>
          <a:p>
            <a:r>
              <a:rPr lang="en-GB" dirty="0"/>
              <a:t>Karen Smith (CSE)		                                        </a:t>
            </a:r>
            <a:r>
              <a:rPr lang="en-GB" dirty="0">
                <a:hlinkClick r:id="rId3"/>
              </a:rPr>
              <a:t>karen.smith@cse.org.uk</a:t>
            </a:r>
            <a:endParaRPr lang="en-GB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dirty="0"/>
          </a:p>
          <a:p>
            <a:pPr>
              <a:lnSpc>
                <a:spcPct val="150000"/>
              </a:lnSpc>
            </a:pPr>
            <a:r>
              <a:rPr lang="en-GB" dirty="0"/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A4C5654-17AC-BBC7-52EC-1EF9FD270C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2723" y="1361786"/>
            <a:ext cx="6939278" cy="44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115007"/>
      </p:ext>
    </p:extLst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RightStep">
      <a:dk1>
        <a:srgbClr val="000000"/>
      </a:dk1>
      <a:lt1>
        <a:srgbClr val="FFFFFF"/>
      </a:lt1>
      <a:dk2>
        <a:srgbClr val="412724"/>
      </a:dk2>
      <a:lt2>
        <a:srgbClr val="E2E8E4"/>
      </a:lt2>
      <a:accent1>
        <a:srgbClr val="D739AE"/>
      </a:accent1>
      <a:accent2>
        <a:srgbClr val="C5275A"/>
      </a:accent2>
      <a:accent3>
        <a:srgbClr val="D74839"/>
      </a:accent3>
      <a:accent4>
        <a:srgbClr val="C57827"/>
      </a:accent4>
      <a:accent5>
        <a:srgbClr val="B0A72F"/>
      </a:accent5>
      <a:accent6>
        <a:srgbClr val="81B223"/>
      </a:accent6>
      <a:hlink>
        <a:srgbClr val="31944B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2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229</TotalTime>
  <Words>744</Words>
  <Application>Microsoft Office PowerPoint</Application>
  <PresentationFormat>Widescreen</PresentationFormat>
  <Paragraphs>82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Courier New</vt:lpstr>
      <vt:lpstr>Symbol</vt:lpstr>
      <vt:lpstr>BrushVTI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Centre for Sustainable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Karen Smith</dc:creator>
  <cp:lastModifiedBy>Karen Smith</cp:lastModifiedBy>
  <cp:revision>10</cp:revision>
  <dcterms:created xsi:type="dcterms:W3CDTF">2023-02-21T07:32:03Z</dcterms:created>
  <dcterms:modified xsi:type="dcterms:W3CDTF">2023-07-03T09:06:12Z</dcterms:modified>
</cp:coreProperties>
</file>