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6" r:id="rId5"/>
    <p:sldId id="321" r:id="rId6"/>
    <p:sldId id="324" r:id="rId7"/>
    <p:sldId id="305" r:id="rId8"/>
    <p:sldId id="32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bbs Steven" initials="SH" lastIdx="1" clrIdx="0">
    <p:extLst>
      <p:ext uri="{19B8F6BF-5375-455C-9EA6-DF929625EA0E}">
        <p15:presenceInfo xmlns:p15="http://schemas.microsoft.com/office/powerpoint/2012/main" userId="Hobbs Steven" providerId="None"/>
      </p:ext>
    </p:extLst>
  </p:cmAuthor>
  <p:cmAuthor id="2" name="Suggate Jennifer" initials="SJ" lastIdx="1" clrIdx="1">
    <p:extLst>
      <p:ext uri="{19B8F6BF-5375-455C-9EA6-DF929625EA0E}">
        <p15:presenceInfo xmlns:p15="http://schemas.microsoft.com/office/powerpoint/2012/main" userId="Suggate Jennifer" providerId="None"/>
      </p:ext>
    </p:extLst>
  </p:cmAuthor>
  <p:cmAuthor id="3" name="Bradley Hannah" initials="BH" lastIdx="19" clrIdx="2">
    <p:extLst>
      <p:ext uri="{19B8F6BF-5375-455C-9EA6-DF929625EA0E}">
        <p15:presenceInfo xmlns:p15="http://schemas.microsoft.com/office/powerpoint/2012/main" userId="S-1-5-21-214375730-1018805139-2967505888-2218" providerId="AD"/>
      </p:ext>
    </p:extLst>
  </p:cmAuthor>
  <p:cmAuthor id="4" name="Suggate Jennifer" initials="SJ [2]" lastIdx="18" clrIdx="3">
    <p:extLst>
      <p:ext uri="{19B8F6BF-5375-455C-9EA6-DF929625EA0E}">
        <p15:presenceInfo xmlns:p15="http://schemas.microsoft.com/office/powerpoint/2012/main" userId="S-1-5-21-214375730-1018805139-2967505888-12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9" autoAdjust="0"/>
    <p:restoredTop sz="94767" autoAdjust="0"/>
  </p:normalViewPr>
  <p:slideViewPr>
    <p:cSldViewPr snapToGrid="0">
      <p:cViewPr varScale="1">
        <p:scale>
          <a:sx n="77" d="100"/>
          <a:sy n="77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20E8C-663E-4E95-A4C7-286DFC71D783}" type="datetimeFigureOut">
              <a:rPr lang="en-GB" smtClean="0"/>
              <a:t>16/10/2024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CD69B-0C64-4935-BD59-48F11D4892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19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40899-92B7-4A9F-B415-74183DE67AA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12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40899-92B7-4A9F-B415-74183DE67AA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990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40899-92B7-4A9F-B415-74183DE67AA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32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BA136A6-3D72-FC41-8F19-F118C37EBADC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73A89E-537E-D14F-9146-A5C25C4C2E1F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0D1286-807C-3D45-912F-8385CAF075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79CCFF-E24C-9040-9FDA-38DCCC58A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BB834F-7D71-EF44-A011-1334CECC8F3E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298D4-F959-334E-8A7D-E361B6FCEEEC}"/>
              </a:ext>
            </a:extLst>
          </p:cNvPr>
          <p:cNvSpPr txBox="1"/>
          <p:nvPr userDrawn="1"/>
        </p:nvSpPr>
        <p:spPr>
          <a:xfrm>
            <a:off x="450938" y="2329841"/>
            <a:ext cx="464715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The voice for</a:t>
            </a:r>
          </a:p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water consumers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6C6AED-214D-C945-81A3-58B7DB8EDF3F}"/>
              </a:ext>
            </a:extLst>
          </p:cNvPr>
          <p:cNvSpPr txBox="1"/>
          <p:nvPr userDrawn="1"/>
        </p:nvSpPr>
        <p:spPr>
          <a:xfrm>
            <a:off x="450937" y="3688689"/>
            <a:ext cx="4647155" cy="313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ontserrat Medium" pitchFamily="2" charset="77"/>
              </a:rPr>
              <a:t>We’re here to help you</a:t>
            </a:r>
          </a:p>
        </p:txBody>
      </p:sp>
    </p:spTree>
    <p:extLst>
      <p:ext uri="{BB962C8B-B14F-4D97-AF65-F5344CB8AC3E}">
        <p14:creationId xmlns:p14="http://schemas.microsoft.com/office/powerpoint/2010/main" val="318985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DBA4A3-3D41-B84C-BCEC-404CEC2BD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" y="0"/>
            <a:ext cx="12191992" cy="14500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D54AA5C-0E95-F94C-9826-E0D9698D1037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58712-92F8-BC4D-AC79-585AD5E8C0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1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E1DCDBC-AD4F-5F40-8B52-FAB701312C20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87197-7D2A-324D-8EC5-4865FCBB5A4B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199EEC-0063-D147-9185-DBA348035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AAFBAA-4BD7-1549-A1F4-1228ACCB1A1F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B454FD-4536-5747-B27B-6A15275B6186}"/>
              </a:ext>
            </a:extLst>
          </p:cNvPr>
          <p:cNvSpPr txBox="1"/>
          <p:nvPr userDrawn="1"/>
        </p:nvSpPr>
        <p:spPr>
          <a:xfrm>
            <a:off x="450938" y="2943616"/>
            <a:ext cx="464715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Thank you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8B1B937-5D74-9948-BB59-0F333FB68C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298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0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738B5F-44C4-6949-B0B9-B39C8EECE5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5C55F8-D478-944F-A436-C1CF8A9054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20" y="0"/>
            <a:ext cx="1085588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C0F780-0422-EC4E-8D5A-8A82E0165A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3B2DB9-D442-4A4A-9F44-B564DCC00BCA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8615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FC3E5E5-EEC0-8445-9D45-9A7F1BC60FA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051EB4-ABA4-3447-A5FB-20476BC6FC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79A5A8-C218-4844-A90F-1BA77E28DE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7105B2-E4AF-1440-B48F-AC345CCC684C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3809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person, indoor, holding, young&#10;&#10;Description automatically generated">
            <a:extLst>
              <a:ext uri="{FF2B5EF4-FFF2-40B4-BE49-F238E27FC236}">
                <a16:creationId xmlns:a16="http://schemas.microsoft.com/office/drawing/2014/main" id="{290B5057-3513-D14B-9D1B-3842AC8AA0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9287E6-6376-AF40-8254-4E77557760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79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07DC37-B0DF-8F4F-8745-42C2BFB91F9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654AF60-3B7C-364D-8CD5-4EFC51C7551B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0217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06F127-B9B2-0246-B757-34B712252E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80475"/>
            <a:ext cx="12192000" cy="8775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AFAE8F-F9D0-BB46-BBFC-B140A3DBBC2D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B2D1DF-22A0-BC41-8789-513DCE2BE5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5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04D712-BC8E-774B-A2BA-8510BEBBD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5980475"/>
            <a:ext cx="12191996" cy="877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66B465-BDBD-5247-8D78-D05F09F0AF1C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3056C4-B1E6-1B43-A934-CDD7B86C81E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2E2E2-F6B0-4744-8A9B-1A0C1DF39D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5980475"/>
            <a:ext cx="12191996" cy="877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2CEA14-9A9E-324C-9E85-6AF627548101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EA516A-441B-2C41-AAF0-A3C528BA6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0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FF2D667-5D38-3644-9AC5-8E72FA4919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4500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8DC40A-9671-AC40-855A-683D51E209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8ED5AF-1825-A144-9782-A6474CA7E98B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</p:spTree>
    <p:extLst>
      <p:ext uri="{BB962C8B-B14F-4D97-AF65-F5344CB8AC3E}">
        <p14:creationId xmlns:p14="http://schemas.microsoft.com/office/powerpoint/2010/main" val="178950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4E3E116-8799-4B43-8B5D-AB6943CF76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14500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0C075A-7E1D-E347-B537-9A51A83AA9B1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1E7A2A-8BCC-FB41-BB47-A3551F7B7F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7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13078-76B7-4055-9569-1D93F06AD977}" type="datetimeFigureOut">
              <a:rPr lang="en-GB" smtClean="0"/>
              <a:t>16/10/2024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E493-109C-4B6C-8BA4-A3E63BB0B5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3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43269" y="445538"/>
            <a:ext cx="2811918" cy="1400424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685799" y="2291500"/>
            <a:ext cx="9115426" cy="5352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526"/>
              </a:lnSpc>
            </a:pPr>
            <a:r>
              <a:rPr lang="en-US" sz="3233" dirty="0" smtClean="0">
                <a:solidFill>
                  <a:srgbClr val="FFFFFF"/>
                </a:solidFill>
                <a:latin typeface="Montserrat"/>
              </a:rPr>
              <a:t>PR24 Draft Determinations assessment</a:t>
            </a:r>
            <a:endParaRPr lang="en-US" sz="3233" dirty="0">
              <a:solidFill>
                <a:srgbClr val="FFFFFF"/>
              </a:solidFill>
              <a:latin typeface="Montserrat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8229600" y="3916136"/>
            <a:ext cx="2895600" cy="191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2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118603" y="241254"/>
            <a:ext cx="1707949" cy="8506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861034"/>
            <a:ext cx="906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 PR24 Price Review Process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99630"/>
            <a:ext cx="110098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Ofwat sets price limits for companies every 5 years. The PR24 process will determine price limits for the period 2025-30 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 In October 2023 water companies submitted business plans outlining the costs of delivering services and undertaking statutory and discretionary investment - including evidence of customer priorities</a:t>
            </a:r>
          </a:p>
          <a:p>
            <a:endParaRPr lang="en-GB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Ofwat published draft determinations in July and will publish final determinations in December.</a:t>
            </a:r>
            <a:endParaRPr lang="en-US" sz="2400" dirty="0">
              <a:solidFill>
                <a:srgbClr val="003B5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682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118603" y="241254"/>
            <a:ext cx="1707949" cy="8506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454" y="861034"/>
            <a:ext cx="906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Headlines from Ofwat’s Draft Determinations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98485"/>
            <a:ext cx="101696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Average bills to rise by </a:t>
            </a:r>
            <a:r>
              <a:rPr lang="en-GB" sz="2400" dirty="0" smtClean="0"/>
              <a:t>£95 before </a:t>
            </a:r>
            <a:r>
              <a:rPr lang="en-GB" sz="2400" dirty="0" smtClean="0"/>
              <a:t>inflation by 2030. One third less than proposed by companies in their business plans 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 £88bn investment programme (50% higher than in previous 5 </a:t>
            </a:r>
            <a:r>
              <a:rPr lang="en-GB" sz="2400" dirty="0"/>
              <a:t>years) </a:t>
            </a:r>
            <a:r>
              <a:rPr lang="en-GB" sz="2400" dirty="0" smtClean="0"/>
              <a:t>to </a:t>
            </a:r>
            <a:r>
              <a:rPr lang="en-GB" sz="2400" dirty="0"/>
              <a:t>reduce pollution, improve customer service, river and bathing water quality, and deliver greater resilience to the impact of climate </a:t>
            </a:r>
            <a:r>
              <a:rPr lang="en-GB" sz="2400" dirty="0" smtClean="0"/>
              <a:t>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Companies will double social tariff support </a:t>
            </a:r>
            <a:r>
              <a:rPr lang="en-US" sz="2400" dirty="0" smtClean="0">
                <a:solidFill>
                  <a:srgbClr val="003B5C"/>
                </a:solidFill>
              </a:rPr>
              <a:t>to </a:t>
            </a:r>
            <a:r>
              <a:rPr lang="en-US" sz="2400" dirty="0">
                <a:solidFill>
                  <a:srgbClr val="003B5C"/>
                </a:solidFill>
              </a:rPr>
              <a:t>over £</a:t>
            </a:r>
            <a:r>
              <a:rPr lang="en-US" sz="2400" dirty="0" smtClean="0">
                <a:solidFill>
                  <a:srgbClr val="003B5C"/>
                </a:solidFill>
              </a:rPr>
              <a:t>500m per annum by 2030.  Increasing </a:t>
            </a:r>
            <a:r>
              <a:rPr lang="en-US" sz="2400" dirty="0">
                <a:solidFill>
                  <a:srgbClr val="003B5C"/>
                </a:solidFill>
              </a:rPr>
              <a:t>from 4% to 8% of households on social tariffs </a:t>
            </a:r>
            <a:r>
              <a:rPr lang="en-US" sz="2400" dirty="0" smtClean="0">
                <a:solidFill>
                  <a:srgbClr val="003B5C"/>
                </a:solidFill>
              </a:rPr>
              <a:t>(an extra </a:t>
            </a:r>
            <a:r>
              <a:rPr lang="en-US" sz="2400" dirty="0">
                <a:solidFill>
                  <a:srgbClr val="003B5C"/>
                </a:solidFill>
              </a:rPr>
              <a:t>1.4m customers</a:t>
            </a:r>
            <a:r>
              <a:rPr lang="en-US" sz="2400" dirty="0" smtClean="0">
                <a:solidFill>
                  <a:srgbClr val="003B5C"/>
                </a:solidFill>
              </a:rPr>
              <a:t>)</a:t>
            </a:r>
            <a:endParaRPr lang="en-US" sz="2400" dirty="0">
              <a:solidFill>
                <a:srgbClr val="003B5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01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477" y="260911"/>
            <a:ext cx="9964415" cy="558511"/>
          </a:xfrm>
        </p:spPr>
        <p:txBody>
          <a:bodyPr>
            <a:noAutofit/>
          </a:bodyPr>
          <a:lstStyle/>
          <a:p>
            <a:r>
              <a:rPr lang="en-US" sz="2800" dirty="0" smtClean="0"/>
              <a:t>Average household  bill changes 2024-25 to 2029-30</a:t>
            </a:r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11657" y="1198606"/>
          <a:ext cx="10998899" cy="5057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1518">
                  <a:extLst>
                    <a:ext uri="{9D8B030D-6E8A-4147-A177-3AD203B41FA5}">
                      <a16:colId xmlns:a16="http://schemas.microsoft.com/office/drawing/2014/main" val="3173980124"/>
                    </a:ext>
                  </a:extLst>
                </a:gridCol>
                <a:gridCol w="849476">
                  <a:extLst>
                    <a:ext uri="{9D8B030D-6E8A-4147-A177-3AD203B41FA5}">
                      <a16:colId xmlns:a16="http://schemas.microsoft.com/office/drawing/2014/main" val="2002392110"/>
                    </a:ext>
                  </a:extLst>
                </a:gridCol>
                <a:gridCol w="849476">
                  <a:extLst>
                    <a:ext uri="{9D8B030D-6E8A-4147-A177-3AD203B41FA5}">
                      <a16:colId xmlns:a16="http://schemas.microsoft.com/office/drawing/2014/main" val="3911857172"/>
                    </a:ext>
                  </a:extLst>
                </a:gridCol>
                <a:gridCol w="1192807">
                  <a:extLst>
                    <a:ext uri="{9D8B030D-6E8A-4147-A177-3AD203B41FA5}">
                      <a16:colId xmlns:a16="http://schemas.microsoft.com/office/drawing/2014/main" val="2221769507"/>
                    </a:ext>
                  </a:extLst>
                </a:gridCol>
                <a:gridCol w="981320">
                  <a:extLst>
                    <a:ext uri="{9D8B030D-6E8A-4147-A177-3AD203B41FA5}">
                      <a16:colId xmlns:a16="http://schemas.microsoft.com/office/drawing/2014/main" val="2611675684"/>
                    </a:ext>
                  </a:extLst>
                </a:gridCol>
                <a:gridCol w="999904">
                  <a:extLst>
                    <a:ext uri="{9D8B030D-6E8A-4147-A177-3AD203B41FA5}">
                      <a16:colId xmlns:a16="http://schemas.microsoft.com/office/drawing/2014/main" val="168721777"/>
                    </a:ext>
                  </a:extLst>
                </a:gridCol>
                <a:gridCol w="1327305">
                  <a:extLst>
                    <a:ext uri="{9D8B030D-6E8A-4147-A177-3AD203B41FA5}">
                      <a16:colId xmlns:a16="http://schemas.microsoft.com/office/drawing/2014/main" val="880867693"/>
                    </a:ext>
                  </a:extLst>
                </a:gridCol>
                <a:gridCol w="1215773">
                  <a:extLst>
                    <a:ext uri="{9D8B030D-6E8A-4147-A177-3AD203B41FA5}">
                      <a16:colId xmlns:a16="http://schemas.microsoft.com/office/drawing/2014/main" val="955823147"/>
                    </a:ext>
                  </a:extLst>
                </a:gridCol>
                <a:gridCol w="981320">
                  <a:extLst>
                    <a:ext uri="{9D8B030D-6E8A-4147-A177-3AD203B41FA5}">
                      <a16:colId xmlns:a16="http://schemas.microsoft.com/office/drawing/2014/main" val="3461555478"/>
                    </a:ext>
                  </a:extLst>
                </a:gridCol>
              </a:tblGrid>
              <a:tr h="190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£Before inflation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2024-25 to 2029-30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£After inflation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2024-25 to 2029-30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88619"/>
                  </a:ext>
                </a:extLst>
              </a:tr>
              <a:tr h="3814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2024-25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2029-30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(£) increase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(%) increase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2024-25 with inflation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2029-30 Total bill with inflation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(£) increase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(%) increase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2125957411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Anglian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491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557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66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527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650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122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613331788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Dŵr Cymru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466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603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 137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501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704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203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40%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3582988176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Hafren Dyfrdwy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396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524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 128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32%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426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611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186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44%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070794549"/>
                  </a:ext>
                </a:extLst>
              </a:tr>
              <a:tr h="3814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Northumbrian Water and Essex &amp; Suffolk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415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460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45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446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536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91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2920372094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Severn Trent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403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496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93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432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578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146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34%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2822720295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Pennon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497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561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64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534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654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121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660927038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Southern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420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603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 183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44%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        451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722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270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60%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750490659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Thames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436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535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99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468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629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162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35%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896404540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United Utilities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442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536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94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21%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475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625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150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32%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302609827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Wessex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508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497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-£          11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-2%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546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579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33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3625607699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Yorkshire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430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537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 107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25%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462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627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 164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36%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3392374547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032218503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WaSC average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446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537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          91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479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629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       150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953123879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4179719533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Affinity Water*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192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203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11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6%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206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237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31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636631618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Portsmouth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114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135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21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   122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158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35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29%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003518458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South East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230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248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18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8%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247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290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42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134646866"/>
                  </a:ext>
                </a:extLst>
              </a:tr>
              <a:tr h="3609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South Staffs &amp; Cambridge Water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161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183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£          22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14%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173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213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£         40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23%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320939816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SES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221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187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-£          34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-15%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 237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              218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-£         19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-8%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1434899682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643717051"/>
                  </a:ext>
                </a:extLst>
              </a:tr>
              <a:tr h="190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WoC average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184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191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            8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197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223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         26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70" marR="36170" marT="0" marB="0" anchor="ctr"/>
                </a:tc>
                <a:extLst>
                  <a:ext uri="{0D108BD9-81ED-4DB2-BD59-A6C34878D82A}">
                    <a16:rowId xmlns:a16="http://schemas.microsoft.com/office/drawing/2014/main" val="312154232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5481" y="6456405"/>
            <a:ext cx="29347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Inflation based on CPI-H OBR forecasts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5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118603" y="241254"/>
            <a:ext cx="1707949" cy="8506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454" y="861034"/>
            <a:ext cx="906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CCW Response to Draft Determinations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98484"/>
            <a:ext cx="10948086" cy="492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Only </a:t>
            </a:r>
            <a:r>
              <a:rPr lang="en-GB" dirty="0"/>
              <a:t>16% of customers found the companies’ proposals </a:t>
            </a:r>
            <a:r>
              <a:rPr lang="en-GB" dirty="0" smtClean="0"/>
              <a:t>affordable. Although </a:t>
            </a:r>
            <a:r>
              <a:rPr lang="en-GB" dirty="0"/>
              <a:t>the rises are likely to be lower than those originally set out in the October 2023 business plans, they will still be unwelcome to many </a:t>
            </a:r>
            <a:r>
              <a:rPr lang="en-GB" dirty="0" smtClean="0"/>
              <a:t>households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Despite increased support most companies will still have households in water poverty by 2030 despite their public interest commitment. We are disappointed Ofwat has not challenged companies on this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CCW can find little explanation of how much Ofwat assessed the quality and extent of the companies’ customer engagement and </a:t>
            </a:r>
            <a:r>
              <a:rPr lang="en-GB" dirty="0" smtClean="0"/>
              <a:t>challenge </a:t>
            </a:r>
            <a:r>
              <a:rPr lang="en-GB" dirty="0"/>
              <a:t>to </a:t>
            </a:r>
            <a:r>
              <a:rPr lang="en-GB" dirty="0" smtClean="0"/>
              <a:t>their </a:t>
            </a:r>
            <a:r>
              <a:rPr lang="en-GB" dirty="0"/>
              <a:t>business </a:t>
            </a:r>
            <a:r>
              <a:rPr lang="en-GB" dirty="0" smtClean="0"/>
              <a:t>plans, </a:t>
            </a:r>
            <a:r>
              <a:rPr lang="en-GB" dirty="0"/>
              <a:t>or how that may have influenced its draft </a:t>
            </a:r>
            <a:r>
              <a:rPr lang="en-GB" dirty="0" smtClean="0"/>
              <a:t>determinations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We welcome investment in improving water networks, addressing pollution from storm overflows and in nature based solutions – which we believe are backed by consumers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CCW expects a regulator to reject any claims for unjustified, inefficient or previously funded proposals </a:t>
            </a:r>
            <a:r>
              <a:rPr lang="en-GB" dirty="0" smtClean="0"/>
              <a:t>– so we welcome the actions Ofwat has taken to moderate the scale of bill increases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74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CW">
      <a:dk1>
        <a:srgbClr val="003B5C"/>
      </a:dk1>
      <a:lt1>
        <a:sysClr val="window" lastClr="FFFFFF"/>
      </a:lt1>
      <a:dk2>
        <a:srgbClr val="003B5C"/>
      </a:dk2>
      <a:lt2>
        <a:srgbClr val="FFFFFF"/>
      </a:lt2>
      <a:accent1>
        <a:srgbClr val="2DCCD3"/>
      </a:accent1>
      <a:accent2>
        <a:srgbClr val="8031A7"/>
      </a:accent2>
      <a:accent3>
        <a:srgbClr val="2DCCD3"/>
      </a:accent3>
      <a:accent4>
        <a:srgbClr val="8031A7"/>
      </a:accent4>
      <a:accent5>
        <a:srgbClr val="2DCCD3"/>
      </a:accent5>
      <a:accent6>
        <a:srgbClr val="8031A7"/>
      </a:accent6>
      <a:hlink>
        <a:srgbClr val="003B5C"/>
      </a:hlink>
      <a:folHlink>
        <a:srgbClr val="8031A7"/>
      </a:folHlink>
    </a:clrScheme>
    <a:fontScheme name="CC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542E23880EA42B619F92E1A5ED905" ma:contentTypeVersion="10" ma:contentTypeDescription="Create a new document." ma:contentTypeScope="" ma:versionID="1dd89365a76836c5e92af61f505905b0">
  <xsd:schema xmlns:xsd="http://www.w3.org/2001/XMLSchema" xmlns:xs="http://www.w3.org/2001/XMLSchema" xmlns:p="http://schemas.microsoft.com/office/2006/metadata/properties" xmlns:ns2="b0a187ee-d162-47d6-a0f7-fd2f1a60cf08" targetNamespace="http://schemas.microsoft.com/office/2006/metadata/properties" ma:root="true" ma:fieldsID="092dddd57f885357bba38da33c35e57e" ns2:_="">
    <xsd:import namespace="b0a187ee-d162-47d6-a0f7-fd2f1a60cf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a187ee-d162-47d6-a0f7-fd2f1a60cf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B5B54A-E86D-4D8D-BA62-52EAB30D37A1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b0a187ee-d162-47d6-a0f7-fd2f1a60cf08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79B348-3315-4765-B7EE-9E2B96CE9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a187ee-d162-47d6-a0f7-fd2f1a60cf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4D0E50-D5BE-4FD1-B56C-DC3017B159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1401</Words>
  <Application>Microsoft Office PowerPoint</Application>
  <PresentationFormat>Widescreen</PresentationFormat>
  <Paragraphs>222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Montserrat</vt:lpstr>
      <vt:lpstr>Montserrat Medium</vt:lpstr>
      <vt:lpstr>Montserrat SemiBold</vt:lpstr>
      <vt:lpstr>Times New Roman</vt:lpstr>
      <vt:lpstr>Office Theme</vt:lpstr>
      <vt:lpstr>PowerPoint Presentation</vt:lpstr>
      <vt:lpstr>PowerPoint Presentation</vt:lpstr>
      <vt:lpstr>PowerPoint Presentation</vt:lpstr>
      <vt:lpstr>Average household  bill changes 2024-25 to 2029-30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 Rebecca</dc:creator>
  <cp:lastModifiedBy>Andrew White</cp:lastModifiedBy>
  <cp:revision>320</cp:revision>
  <dcterms:created xsi:type="dcterms:W3CDTF">2020-01-24T10:50:40Z</dcterms:created>
  <dcterms:modified xsi:type="dcterms:W3CDTF">2024-10-16T13:25:10Z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0x0101001E3542E23880EA42B619F92E1A5ED905</vt:lpwstr>
  </property>
</Properties>
</file>