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7" r:id="rId6"/>
  </p:sldMasterIdLst>
  <p:notesMasterIdLst>
    <p:notesMasterId r:id="rId30"/>
  </p:notesMasterIdLst>
  <p:sldIdLst>
    <p:sldId id="256" r:id="rId7"/>
    <p:sldId id="518" r:id="rId8"/>
    <p:sldId id="270" r:id="rId9"/>
    <p:sldId id="271" r:id="rId10"/>
    <p:sldId id="478" r:id="rId11"/>
    <p:sldId id="522" r:id="rId12"/>
    <p:sldId id="523" r:id="rId13"/>
    <p:sldId id="509" r:id="rId14"/>
    <p:sldId id="483" r:id="rId15"/>
    <p:sldId id="512" r:id="rId16"/>
    <p:sldId id="259" r:id="rId17"/>
    <p:sldId id="539" r:id="rId18"/>
    <p:sldId id="537" r:id="rId19"/>
    <p:sldId id="540" r:id="rId20"/>
    <p:sldId id="541" r:id="rId21"/>
    <p:sldId id="543" r:id="rId22"/>
    <p:sldId id="535" r:id="rId23"/>
    <p:sldId id="536" r:id="rId24"/>
    <p:sldId id="534" r:id="rId25"/>
    <p:sldId id="538" r:id="rId26"/>
    <p:sldId id="542" r:id="rId27"/>
    <p:sldId id="261" r:id="rId28"/>
    <p:sldId id="51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9B"/>
    <a:srgbClr val="FFD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95" autoAdjust="0"/>
  </p:normalViewPr>
  <p:slideViewPr>
    <p:cSldViewPr snapToGrid="0">
      <p:cViewPr varScale="1">
        <p:scale>
          <a:sx n="59" d="100"/>
          <a:sy n="59" d="100"/>
        </p:scale>
        <p:origin x="158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E6260-B073-47DC-A8DB-EF9EE3DA0A5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E0BA563-1535-4721-9337-EEE8DFF38E08}">
      <dgm:prSet custT="1"/>
      <dgm:spPr/>
      <dgm:t>
        <a:bodyPr/>
        <a:lstStyle/>
        <a:p>
          <a:pPr>
            <a:lnSpc>
              <a:spcPct val="100000"/>
            </a:lnSpc>
            <a:defRPr cap="all"/>
          </a:pPr>
          <a:r>
            <a:rPr lang="en-GB" sz="1600" dirty="0">
              <a:solidFill>
                <a:schemeClr val="bg1"/>
              </a:solidFill>
            </a:rPr>
            <a:t>The EHU was set up in October 2008  to assist vulnerable domestic and micro-business energy and postal consumers across GB.</a:t>
          </a:r>
          <a:endParaRPr lang="en-US" sz="1600" dirty="0">
            <a:solidFill>
              <a:schemeClr val="bg1"/>
            </a:solidFill>
          </a:endParaRPr>
        </a:p>
      </dgm:t>
    </dgm:pt>
    <dgm:pt modelId="{923C77A1-6FA7-4447-BFD6-3985448F6EE7}" type="parTrans" cxnId="{0E88ED54-2BF5-45A0-9561-B03673C334A3}">
      <dgm:prSet/>
      <dgm:spPr/>
      <dgm:t>
        <a:bodyPr/>
        <a:lstStyle/>
        <a:p>
          <a:endParaRPr lang="en-US"/>
        </a:p>
      </dgm:t>
    </dgm:pt>
    <dgm:pt modelId="{AB68B6B6-E2D9-412E-9118-F099BAA77CAB}" type="sibTrans" cxnId="{0E88ED54-2BF5-45A0-9561-B03673C334A3}">
      <dgm:prSet/>
      <dgm:spPr/>
      <dgm:t>
        <a:bodyPr/>
        <a:lstStyle/>
        <a:p>
          <a:endParaRPr lang="en-US"/>
        </a:p>
      </dgm:t>
    </dgm:pt>
    <dgm:pt modelId="{42567AE3-D1C2-4493-9959-487293996521}">
      <dgm:prSet custT="1"/>
      <dgm:spPr/>
      <dgm:t>
        <a:bodyPr/>
        <a:lstStyle/>
        <a:p>
          <a:pPr>
            <a:lnSpc>
              <a:spcPct val="100000"/>
            </a:lnSpc>
            <a:defRPr cap="all"/>
          </a:pPr>
          <a:r>
            <a:rPr lang="en-GB" sz="1600" dirty="0">
              <a:solidFill>
                <a:schemeClr val="bg1"/>
              </a:solidFill>
            </a:rPr>
            <a:t>In April 2014 management of the EHU passed from Consumer Futures to Citizens Advice Scotland.</a:t>
          </a:r>
          <a:endParaRPr lang="en-US" sz="1600" dirty="0">
            <a:solidFill>
              <a:schemeClr val="bg1"/>
            </a:solidFill>
          </a:endParaRPr>
        </a:p>
      </dgm:t>
    </dgm:pt>
    <dgm:pt modelId="{B94C0052-983D-433F-8C42-8CF0EA74871B}" type="parTrans" cxnId="{C9CB8B12-B4B2-4181-91DE-25371A86167F}">
      <dgm:prSet/>
      <dgm:spPr/>
      <dgm:t>
        <a:bodyPr/>
        <a:lstStyle/>
        <a:p>
          <a:endParaRPr lang="en-US"/>
        </a:p>
      </dgm:t>
    </dgm:pt>
    <dgm:pt modelId="{CB9D05BF-1535-47E6-B4AC-5201E78614C4}" type="sibTrans" cxnId="{C9CB8B12-B4B2-4181-91DE-25371A86167F}">
      <dgm:prSet/>
      <dgm:spPr/>
      <dgm:t>
        <a:bodyPr/>
        <a:lstStyle/>
        <a:p>
          <a:endParaRPr lang="en-US"/>
        </a:p>
      </dgm:t>
    </dgm:pt>
    <dgm:pt modelId="{1520DC5F-B544-405C-91DE-A07B9CC29362}" type="pres">
      <dgm:prSet presAssocID="{6FCE6260-B073-47DC-A8DB-EF9EE3DA0A5E}" presName="root" presStyleCnt="0">
        <dgm:presLayoutVars>
          <dgm:dir/>
          <dgm:resizeHandles val="exact"/>
        </dgm:presLayoutVars>
      </dgm:prSet>
      <dgm:spPr/>
    </dgm:pt>
    <dgm:pt modelId="{41DED750-E555-4575-8183-333F4A23C8A3}" type="pres">
      <dgm:prSet presAssocID="{3E0BA563-1535-4721-9337-EEE8DFF38E08}" presName="compNode" presStyleCnt="0"/>
      <dgm:spPr/>
    </dgm:pt>
    <dgm:pt modelId="{01BD5088-A438-4E1B-88CE-DDC267DBB939}" type="pres">
      <dgm:prSet presAssocID="{3E0BA563-1535-4721-9337-EEE8DFF38E08}" presName="iconBgRect" presStyleLbl="bgShp" presStyleIdx="0" presStyleCnt="2"/>
      <dgm:spPr/>
    </dgm:pt>
    <dgm:pt modelId="{1564B3A9-08FC-4F61-9CED-945C7CDDA9DD}" type="pres">
      <dgm:prSet presAssocID="{3E0BA563-1535-4721-9337-EEE8DFF38E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outline"/>
        </a:ext>
      </dgm:extLst>
    </dgm:pt>
    <dgm:pt modelId="{B51F2F2A-74D5-4FAA-B8E5-1B2BCEEEB313}" type="pres">
      <dgm:prSet presAssocID="{3E0BA563-1535-4721-9337-EEE8DFF38E08}" presName="spaceRect" presStyleCnt="0"/>
      <dgm:spPr/>
    </dgm:pt>
    <dgm:pt modelId="{1931DCA6-8BA5-4EB8-9796-53AA243CD368}" type="pres">
      <dgm:prSet presAssocID="{3E0BA563-1535-4721-9337-EEE8DFF38E08}" presName="textRect" presStyleLbl="revTx" presStyleIdx="0" presStyleCnt="2">
        <dgm:presLayoutVars>
          <dgm:chMax val="1"/>
          <dgm:chPref val="1"/>
        </dgm:presLayoutVars>
      </dgm:prSet>
      <dgm:spPr/>
    </dgm:pt>
    <dgm:pt modelId="{FC3D8032-DEDC-4207-BBE7-CD2C921CDE0C}" type="pres">
      <dgm:prSet presAssocID="{AB68B6B6-E2D9-412E-9118-F099BAA77CAB}" presName="sibTrans" presStyleCnt="0"/>
      <dgm:spPr/>
    </dgm:pt>
    <dgm:pt modelId="{466FBA9D-0333-446E-9048-983648E9FF2A}" type="pres">
      <dgm:prSet presAssocID="{42567AE3-D1C2-4493-9959-487293996521}" presName="compNode" presStyleCnt="0"/>
      <dgm:spPr/>
    </dgm:pt>
    <dgm:pt modelId="{46409258-2A1C-4E0B-AEE3-5F442953286E}" type="pres">
      <dgm:prSet presAssocID="{42567AE3-D1C2-4493-9959-487293996521}" presName="iconBgRect" presStyleLbl="bgShp" presStyleIdx="1" presStyleCnt="2"/>
      <dgm:spPr/>
    </dgm:pt>
    <dgm:pt modelId="{40920A09-7964-4774-9BD3-8503F090E2F2}" type="pres">
      <dgm:prSet presAssocID="{42567AE3-D1C2-4493-9959-4872939965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erarchy outline"/>
        </a:ext>
      </dgm:extLst>
    </dgm:pt>
    <dgm:pt modelId="{E12A6A22-EFBF-4E73-97B0-267E289BC77C}" type="pres">
      <dgm:prSet presAssocID="{42567AE3-D1C2-4493-9959-487293996521}" presName="spaceRect" presStyleCnt="0"/>
      <dgm:spPr/>
    </dgm:pt>
    <dgm:pt modelId="{31D21969-A7EC-4E1F-B7F8-62263CA2C2D8}" type="pres">
      <dgm:prSet presAssocID="{42567AE3-D1C2-4493-9959-487293996521}" presName="textRect" presStyleLbl="revTx" presStyleIdx="1" presStyleCnt="2">
        <dgm:presLayoutVars>
          <dgm:chMax val="1"/>
          <dgm:chPref val="1"/>
        </dgm:presLayoutVars>
      </dgm:prSet>
      <dgm:spPr/>
    </dgm:pt>
  </dgm:ptLst>
  <dgm:cxnLst>
    <dgm:cxn modelId="{C9CB8B12-B4B2-4181-91DE-25371A86167F}" srcId="{6FCE6260-B073-47DC-A8DB-EF9EE3DA0A5E}" destId="{42567AE3-D1C2-4493-9959-487293996521}" srcOrd="1" destOrd="0" parTransId="{B94C0052-983D-433F-8C42-8CF0EA74871B}" sibTransId="{CB9D05BF-1535-47E6-B4AC-5201E78614C4}"/>
    <dgm:cxn modelId="{D7F4892E-2983-4450-822F-C8B35E756B85}" type="presOf" srcId="{42567AE3-D1C2-4493-9959-487293996521}" destId="{31D21969-A7EC-4E1F-B7F8-62263CA2C2D8}" srcOrd="0" destOrd="0" presId="urn:microsoft.com/office/officeart/2018/5/layout/IconCircleLabelList"/>
    <dgm:cxn modelId="{0E88ED54-2BF5-45A0-9561-B03673C334A3}" srcId="{6FCE6260-B073-47DC-A8DB-EF9EE3DA0A5E}" destId="{3E0BA563-1535-4721-9337-EEE8DFF38E08}" srcOrd="0" destOrd="0" parTransId="{923C77A1-6FA7-4447-BFD6-3985448F6EE7}" sibTransId="{AB68B6B6-E2D9-412E-9118-F099BAA77CAB}"/>
    <dgm:cxn modelId="{F3478590-1070-4D81-8B33-5ED62E9E5A63}" type="presOf" srcId="{3E0BA563-1535-4721-9337-EEE8DFF38E08}" destId="{1931DCA6-8BA5-4EB8-9796-53AA243CD368}" srcOrd="0" destOrd="0" presId="urn:microsoft.com/office/officeart/2018/5/layout/IconCircleLabelList"/>
    <dgm:cxn modelId="{5C2FC4FB-FFCF-4AB1-B4AD-FE43128DB3B7}" type="presOf" srcId="{6FCE6260-B073-47DC-A8DB-EF9EE3DA0A5E}" destId="{1520DC5F-B544-405C-91DE-A07B9CC29362}" srcOrd="0" destOrd="0" presId="urn:microsoft.com/office/officeart/2018/5/layout/IconCircleLabelList"/>
    <dgm:cxn modelId="{6ADB0D4F-3AC6-4E35-82D8-0FAA93DB0204}" type="presParOf" srcId="{1520DC5F-B544-405C-91DE-A07B9CC29362}" destId="{41DED750-E555-4575-8183-333F4A23C8A3}" srcOrd="0" destOrd="0" presId="urn:microsoft.com/office/officeart/2018/5/layout/IconCircleLabelList"/>
    <dgm:cxn modelId="{055AA9FA-EA6C-4006-B660-A21E4BACB6B6}" type="presParOf" srcId="{41DED750-E555-4575-8183-333F4A23C8A3}" destId="{01BD5088-A438-4E1B-88CE-DDC267DBB939}" srcOrd="0" destOrd="0" presId="urn:microsoft.com/office/officeart/2018/5/layout/IconCircleLabelList"/>
    <dgm:cxn modelId="{F7F0D16E-B356-4110-A02D-75B155148052}" type="presParOf" srcId="{41DED750-E555-4575-8183-333F4A23C8A3}" destId="{1564B3A9-08FC-4F61-9CED-945C7CDDA9DD}" srcOrd="1" destOrd="0" presId="urn:microsoft.com/office/officeart/2018/5/layout/IconCircleLabelList"/>
    <dgm:cxn modelId="{95AA5B11-113E-4EF7-B76C-317371AB0804}" type="presParOf" srcId="{41DED750-E555-4575-8183-333F4A23C8A3}" destId="{B51F2F2A-74D5-4FAA-B8E5-1B2BCEEEB313}" srcOrd="2" destOrd="0" presId="urn:microsoft.com/office/officeart/2018/5/layout/IconCircleLabelList"/>
    <dgm:cxn modelId="{1AC36739-99FF-4162-9AAB-0B1B67B5493D}" type="presParOf" srcId="{41DED750-E555-4575-8183-333F4A23C8A3}" destId="{1931DCA6-8BA5-4EB8-9796-53AA243CD368}" srcOrd="3" destOrd="0" presId="urn:microsoft.com/office/officeart/2018/5/layout/IconCircleLabelList"/>
    <dgm:cxn modelId="{87A4896B-92ED-4D83-B38D-A05D7336B9DD}" type="presParOf" srcId="{1520DC5F-B544-405C-91DE-A07B9CC29362}" destId="{FC3D8032-DEDC-4207-BBE7-CD2C921CDE0C}" srcOrd="1" destOrd="0" presId="urn:microsoft.com/office/officeart/2018/5/layout/IconCircleLabelList"/>
    <dgm:cxn modelId="{F84A1779-04C5-4B61-9409-BF0458B2572C}" type="presParOf" srcId="{1520DC5F-B544-405C-91DE-A07B9CC29362}" destId="{466FBA9D-0333-446E-9048-983648E9FF2A}" srcOrd="2" destOrd="0" presId="urn:microsoft.com/office/officeart/2018/5/layout/IconCircleLabelList"/>
    <dgm:cxn modelId="{F38D5632-F01D-4B72-AB0A-1B831C40F60B}" type="presParOf" srcId="{466FBA9D-0333-446E-9048-983648E9FF2A}" destId="{46409258-2A1C-4E0B-AEE3-5F442953286E}" srcOrd="0" destOrd="0" presId="urn:microsoft.com/office/officeart/2018/5/layout/IconCircleLabelList"/>
    <dgm:cxn modelId="{23D026CC-BC10-48F4-B5B8-C21E51B3483F}" type="presParOf" srcId="{466FBA9D-0333-446E-9048-983648E9FF2A}" destId="{40920A09-7964-4774-9BD3-8503F090E2F2}" srcOrd="1" destOrd="0" presId="urn:microsoft.com/office/officeart/2018/5/layout/IconCircleLabelList"/>
    <dgm:cxn modelId="{4BD46187-003F-4272-AEE7-4458B6080CC4}" type="presParOf" srcId="{466FBA9D-0333-446E-9048-983648E9FF2A}" destId="{E12A6A22-EFBF-4E73-97B0-267E289BC77C}" srcOrd="2" destOrd="0" presId="urn:microsoft.com/office/officeart/2018/5/layout/IconCircleLabelList"/>
    <dgm:cxn modelId="{3602461F-FAA6-47D6-B3B2-CA636285D34B}" type="presParOf" srcId="{466FBA9D-0333-446E-9048-983648E9FF2A}" destId="{31D21969-A7EC-4E1F-B7F8-62263CA2C2D8}"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CEBC4-577A-4A3E-9EB6-6F88A3F3EBF7}"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1DA6FDC2-CD27-4EBA-8EFD-CACA65882B49}">
      <dgm:prSet custT="1"/>
      <dgm:spPr>
        <a:xfrm>
          <a:off x="0" y="0"/>
          <a:ext cx="2156841" cy="1209882"/>
        </a:xfrm>
        <a:prstGeom prst="roundRect">
          <a:avLst/>
        </a:prstGeom>
        <a:solidFill>
          <a:srgbClr val="00A5C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dirty="0">
              <a:solidFill>
                <a:sysClr val="window" lastClr="FFFFFF"/>
              </a:solidFill>
              <a:latin typeface="Tahoma"/>
              <a:ea typeface="+mn-ea"/>
              <a:cs typeface="+mn-cs"/>
            </a:rPr>
            <a:t>Powers and duties set within CEAR Act 2007:</a:t>
          </a:r>
          <a:endParaRPr lang="en-GB" sz="1600" b="1" dirty="0">
            <a:solidFill>
              <a:sysClr val="window" lastClr="FFFFFF"/>
            </a:solidFill>
            <a:latin typeface="Tahoma"/>
            <a:ea typeface="+mn-ea"/>
            <a:cs typeface="+mn-cs"/>
          </a:endParaRPr>
        </a:p>
      </dgm:t>
    </dgm:pt>
    <dgm:pt modelId="{1E31D0AB-E483-477B-A34D-91361D13A612}" type="parTrans" cxnId="{3DA8B6C8-A70F-416E-95BE-29484C7D756A}">
      <dgm:prSet/>
      <dgm:spPr/>
      <dgm:t>
        <a:bodyPr/>
        <a:lstStyle/>
        <a:p>
          <a:endParaRPr lang="en-GB"/>
        </a:p>
      </dgm:t>
    </dgm:pt>
    <dgm:pt modelId="{16B46571-2433-45B7-A639-92C3B45FE457}" type="sibTrans" cxnId="{3DA8B6C8-A70F-416E-95BE-29484C7D756A}">
      <dgm:prSet/>
      <dgm:spPr/>
      <dgm:t>
        <a:bodyPr/>
        <a:lstStyle/>
        <a:p>
          <a:endParaRPr lang="en-GB"/>
        </a:p>
      </dgm:t>
    </dgm:pt>
    <dgm:pt modelId="{23B51761-CEFC-463E-8E2D-2490AC91056E}">
      <dgm:prSet phldrT="[Text]" custT="1"/>
      <dgm:spPr>
        <a:xfrm rot="5400000">
          <a:off x="3590079" y="-1312220"/>
          <a:ext cx="967906" cy="3834384"/>
        </a:xfrm>
        <a:prstGeom prst="round2SameRect">
          <a:avLst/>
        </a:prstGeom>
        <a:solidFill>
          <a:srgbClr val="00A5C2">
            <a:alpha val="90000"/>
            <a:tint val="40000"/>
            <a:hueOff val="0"/>
            <a:satOff val="0"/>
            <a:lumOff val="0"/>
            <a:alphaOff val="0"/>
          </a:srgbClr>
        </a:solidFill>
        <a:ln w="12700" cap="flat" cmpd="sng" algn="ctr">
          <a:solidFill>
            <a:srgbClr val="00A5C2">
              <a:alpha val="90000"/>
              <a:tint val="40000"/>
              <a:hueOff val="0"/>
              <a:satOff val="0"/>
              <a:lumOff val="0"/>
              <a:alphaOff val="0"/>
            </a:srgbClr>
          </a:solidFill>
          <a:prstDash val="solid"/>
          <a:miter lim="800000"/>
        </a:ln>
        <a:effectLst/>
      </dgm:spPr>
      <dgm:t>
        <a:bodyPr/>
        <a:lstStyle/>
        <a:p>
          <a:pPr>
            <a:buFont typeface="Symbol" panose="05050102010706020507" pitchFamily="18" charset="2"/>
            <a:buChar char=""/>
          </a:pPr>
          <a:r>
            <a:rPr lang="en-US" sz="1400" b="1" dirty="0">
              <a:solidFill>
                <a:schemeClr val="tx1"/>
              </a:solidFill>
              <a:latin typeface="Tahoma"/>
              <a:ea typeface="+mn-ea"/>
              <a:cs typeface="+mn-cs"/>
            </a:rPr>
            <a:t>Section 12 </a:t>
          </a:r>
          <a:r>
            <a:rPr lang="en-US" sz="1400" dirty="0">
              <a:solidFill>
                <a:srgbClr val="4A4A49">
                  <a:hueOff val="0"/>
                  <a:satOff val="0"/>
                  <a:lumOff val="0"/>
                  <a:alphaOff val="0"/>
                </a:srgbClr>
              </a:solidFill>
              <a:latin typeface="Tahoma"/>
              <a:ea typeface="+mn-ea"/>
              <a:cs typeface="+mn-cs"/>
            </a:rPr>
            <a:t>– powers to investigate complaints on behalf of vulnerable people who need extra support</a:t>
          </a:r>
          <a:endParaRPr lang="en-GB" sz="1400" dirty="0">
            <a:solidFill>
              <a:srgbClr val="4A4A49">
                <a:hueOff val="0"/>
                <a:satOff val="0"/>
                <a:lumOff val="0"/>
                <a:alphaOff val="0"/>
              </a:srgbClr>
            </a:solidFill>
            <a:latin typeface="Tahoma"/>
            <a:ea typeface="+mn-ea"/>
            <a:cs typeface="+mn-cs"/>
          </a:endParaRPr>
        </a:p>
      </dgm:t>
    </dgm:pt>
    <dgm:pt modelId="{DFE6AD32-A76C-4393-AF59-F28880A47685}" type="parTrans" cxnId="{3962D493-06AB-4FB0-9457-06500A2F97F3}">
      <dgm:prSet/>
      <dgm:spPr/>
      <dgm:t>
        <a:bodyPr/>
        <a:lstStyle/>
        <a:p>
          <a:endParaRPr lang="en-GB"/>
        </a:p>
      </dgm:t>
    </dgm:pt>
    <dgm:pt modelId="{CF62D5A4-AFBF-4022-8195-5B27A0B8BC44}" type="sibTrans" cxnId="{3962D493-06AB-4FB0-9457-06500A2F97F3}">
      <dgm:prSet/>
      <dgm:spPr/>
      <dgm:t>
        <a:bodyPr/>
        <a:lstStyle/>
        <a:p>
          <a:endParaRPr lang="en-GB"/>
        </a:p>
      </dgm:t>
    </dgm:pt>
    <dgm:pt modelId="{38A6796D-6568-4CBE-A03D-82D9671C5943}">
      <dgm:prSet phldrT="[Text]" custT="1"/>
      <dgm:spPr>
        <a:xfrm rot="5400000">
          <a:off x="3590079" y="-1312220"/>
          <a:ext cx="967906" cy="3834384"/>
        </a:xfrm>
        <a:prstGeom prst="round2SameRect">
          <a:avLst/>
        </a:prstGeom>
        <a:solidFill>
          <a:srgbClr val="00A5C2">
            <a:alpha val="90000"/>
            <a:tint val="40000"/>
            <a:hueOff val="0"/>
            <a:satOff val="0"/>
            <a:lumOff val="0"/>
            <a:alphaOff val="0"/>
          </a:srgbClr>
        </a:solidFill>
        <a:ln w="12700" cap="flat" cmpd="sng" algn="ctr">
          <a:solidFill>
            <a:srgbClr val="00A5C2">
              <a:alpha val="90000"/>
              <a:tint val="40000"/>
              <a:hueOff val="0"/>
              <a:satOff val="0"/>
              <a:lumOff val="0"/>
              <a:alphaOff val="0"/>
            </a:srgbClr>
          </a:solidFill>
          <a:prstDash val="solid"/>
          <a:miter lim="800000"/>
        </a:ln>
        <a:effectLst/>
      </dgm:spPr>
      <dgm:t>
        <a:bodyPr/>
        <a:lstStyle/>
        <a:p>
          <a:pPr>
            <a:buFont typeface="Symbol" panose="05050102010706020507" pitchFamily="18" charset="2"/>
            <a:buChar char=""/>
          </a:pPr>
          <a:r>
            <a:rPr lang="en-US" sz="1400" b="1" dirty="0">
              <a:solidFill>
                <a:srgbClr val="4A4A49">
                  <a:hueOff val="0"/>
                  <a:satOff val="0"/>
                  <a:lumOff val="0"/>
                  <a:alphaOff val="0"/>
                </a:srgbClr>
              </a:solidFill>
              <a:latin typeface="Tahoma"/>
              <a:ea typeface="+mn-ea"/>
              <a:cs typeface="+mn-cs"/>
            </a:rPr>
            <a:t>Section 13 </a:t>
          </a:r>
          <a:r>
            <a:rPr lang="en-US" sz="1400" dirty="0">
              <a:solidFill>
                <a:srgbClr val="4A4A49">
                  <a:hueOff val="0"/>
                  <a:satOff val="0"/>
                  <a:lumOff val="0"/>
                  <a:alphaOff val="0"/>
                </a:srgbClr>
              </a:solidFill>
              <a:latin typeface="Tahoma"/>
              <a:ea typeface="+mn-ea"/>
              <a:cs typeface="+mn-cs"/>
            </a:rPr>
            <a:t>– duty to investigate those disconnected or at risk of disconnection</a:t>
          </a:r>
          <a:endParaRPr lang="en-GB" sz="1400" dirty="0">
            <a:solidFill>
              <a:srgbClr val="4A4A49">
                <a:hueOff val="0"/>
                <a:satOff val="0"/>
                <a:lumOff val="0"/>
                <a:alphaOff val="0"/>
              </a:srgbClr>
            </a:solidFill>
            <a:latin typeface="Tahoma"/>
            <a:ea typeface="+mn-ea"/>
            <a:cs typeface="+mn-cs"/>
          </a:endParaRPr>
        </a:p>
      </dgm:t>
    </dgm:pt>
    <dgm:pt modelId="{726B344F-39C3-49D3-AD45-3B89A42634DB}" type="parTrans" cxnId="{58F5A275-FCEC-4A60-8058-3CEDE3C43193}">
      <dgm:prSet/>
      <dgm:spPr/>
      <dgm:t>
        <a:bodyPr/>
        <a:lstStyle/>
        <a:p>
          <a:endParaRPr lang="en-GB"/>
        </a:p>
      </dgm:t>
    </dgm:pt>
    <dgm:pt modelId="{D42359F9-8794-475A-BC4F-2C56AB310398}" type="sibTrans" cxnId="{58F5A275-FCEC-4A60-8058-3CEDE3C43193}">
      <dgm:prSet/>
      <dgm:spPr/>
      <dgm:t>
        <a:bodyPr/>
        <a:lstStyle/>
        <a:p>
          <a:endParaRPr lang="en-GB"/>
        </a:p>
      </dgm:t>
    </dgm:pt>
    <dgm:pt modelId="{E1171725-AD26-409D-B19F-DF102823CF27}">
      <dgm:prSet phldrT="[Text]" custT="1"/>
      <dgm:spPr>
        <a:xfrm>
          <a:off x="0" y="1270407"/>
          <a:ext cx="2156841" cy="1209882"/>
        </a:xfrm>
        <a:prstGeom prst="roundRect">
          <a:avLst/>
        </a:prstGeom>
        <a:solidFill>
          <a:srgbClr val="00A5C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b="1">
              <a:solidFill>
                <a:sysClr val="window" lastClr="FFFFFF"/>
              </a:solidFill>
              <a:latin typeface="Tahoma"/>
              <a:ea typeface="+mn-ea"/>
              <a:cs typeface="+mn-cs"/>
            </a:rPr>
            <a:t>Referral Only Service</a:t>
          </a:r>
          <a:endParaRPr lang="en-GB" sz="1600" b="1">
            <a:solidFill>
              <a:sysClr val="window" lastClr="FFFFFF"/>
            </a:solidFill>
            <a:latin typeface="Tahoma"/>
            <a:ea typeface="+mn-ea"/>
            <a:cs typeface="+mn-cs"/>
          </a:endParaRPr>
        </a:p>
      </dgm:t>
    </dgm:pt>
    <dgm:pt modelId="{E49FFD9E-4036-4D80-B856-0EE5C75F90B9}" type="parTrans" cxnId="{5F5F1B1F-5BAE-41DA-8E1E-2E5F5EAF7DBF}">
      <dgm:prSet/>
      <dgm:spPr/>
      <dgm:t>
        <a:bodyPr/>
        <a:lstStyle/>
        <a:p>
          <a:endParaRPr lang="en-GB"/>
        </a:p>
      </dgm:t>
    </dgm:pt>
    <dgm:pt modelId="{C5848BF1-8AF6-4358-A575-F8BCBB05B023}" type="sibTrans" cxnId="{5F5F1B1F-5BAE-41DA-8E1E-2E5F5EAF7DBF}">
      <dgm:prSet/>
      <dgm:spPr/>
      <dgm:t>
        <a:bodyPr/>
        <a:lstStyle/>
        <a:p>
          <a:endParaRPr lang="en-GB"/>
        </a:p>
      </dgm:t>
    </dgm:pt>
    <dgm:pt modelId="{68F0CEF0-B713-49EF-9B73-3F37F6089814}">
      <dgm:prSet phldrT="[Text]" custT="1"/>
      <dgm:spPr>
        <a:xfrm rot="5400000">
          <a:off x="3590079" y="11700"/>
          <a:ext cx="967906" cy="3834384"/>
        </a:xfrm>
        <a:prstGeom prst="round2SameRect">
          <a:avLst/>
        </a:prstGeom>
        <a:solidFill>
          <a:srgbClr val="00A5C2">
            <a:alpha val="90000"/>
            <a:tint val="40000"/>
            <a:hueOff val="0"/>
            <a:satOff val="0"/>
            <a:lumOff val="0"/>
            <a:alphaOff val="0"/>
          </a:srgbClr>
        </a:solidFill>
        <a:ln w="12700" cap="flat" cmpd="sng" algn="ctr">
          <a:solidFill>
            <a:srgbClr val="00A5C2">
              <a:alpha val="90000"/>
              <a:tint val="40000"/>
              <a:hueOff val="0"/>
              <a:satOff val="0"/>
              <a:lumOff val="0"/>
              <a:alphaOff val="0"/>
            </a:srgbClr>
          </a:solidFill>
          <a:prstDash val="solid"/>
          <a:miter lim="800000"/>
        </a:ln>
        <a:effectLst/>
      </dgm:spPr>
      <dgm: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400" kern="1200" dirty="0">
              <a:solidFill>
                <a:srgbClr val="4A4A49">
                  <a:hueOff val="0"/>
                  <a:satOff val="0"/>
                  <a:lumOff val="0"/>
                  <a:alphaOff val="0"/>
                </a:srgbClr>
              </a:solidFill>
              <a:latin typeface="Tahoma"/>
              <a:ea typeface="+mn-ea"/>
              <a:cs typeface="+mn-cs"/>
            </a:rPr>
            <a:t>Second tier, specialist support – main referral partners are CitA Consumer Service (England and Wales), Advice Direct Scotland. Also, Ombudsman Services and Ofgem.</a:t>
          </a:r>
          <a:endParaRPr lang="en-GB" sz="1400" kern="1200" dirty="0">
            <a:solidFill>
              <a:srgbClr val="4A4A49">
                <a:hueOff val="0"/>
                <a:satOff val="0"/>
                <a:lumOff val="0"/>
                <a:alphaOff val="0"/>
              </a:srgbClr>
            </a:solidFill>
            <a:latin typeface="Tahoma"/>
            <a:ea typeface="+mn-ea"/>
            <a:cs typeface="+mn-cs"/>
          </a:endParaRPr>
        </a:p>
      </dgm:t>
    </dgm:pt>
    <dgm:pt modelId="{2B1DFF32-B3D9-4558-A041-DB08FBFA5E6B}" type="parTrans" cxnId="{A92A7E20-00B7-436E-94E4-3EB8BC7D5272}">
      <dgm:prSet/>
      <dgm:spPr/>
      <dgm:t>
        <a:bodyPr/>
        <a:lstStyle/>
        <a:p>
          <a:endParaRPr lang="en-GB"/>
        </a:p>
      </dgm:t>
    </dgm:pt>
    <dgm:pt modelId="{5E22C7B4-1EE5-4E7D-A585-0F7A60BA6EC0}" type="sibTrans" cxnId="{A92A7E20-00B7-436E-94E4-3EB8BC7D5272}">
      <dgm:prSet/>
      <dgm:spPr/>
      <dgm:t>
        <a:bodyPr/>
        <a:lstStyle/>
        <a:p>
          <a:endParaRPr lang="en-GB"/>
        </a:p>
      </dgm:t>
    </dgm:pt>
    <dgm:pt modelId="{585A68B6-6486-41E8-A0D9-22CBF2DC2BF9}">
      <dgm:prSet phldrT="[Text]" custT="1"/>
      <dgm:spPr>
        <a:xfrm rot="5400000">
          <a:off x="3590079" y="-1312220"/>
          <a:ext cx="967906" cy="3834384"/>
        </a:xfrm>
        <a:solidFill>
          <a:srgbClr val="00A5C2">
            <a:alpha val="90000"/>
            <a:tint val="40000"/>
            <a:hueOff val="0"/>
            <a:satOff val="0"/>
            <a:lumOff val="0"/>
            <a:alphaOff val="0"/>
          </a:srgbClr>
        </a:solidFill>
        <a:ln w="12700" cap="flat" cmpd="sng" algn="ctr">
          <a:solidFill>
            <a:srgbClr val="00A5C2">
              <a:alpha val="90000"/>
              <a:tint val="40000"/>
              <a:hueOff val="0"/>
              <a:satOff val="0"/>
              <a:lumOff val="0"/>
              <a:alphaOff val="0"/>
            </a:srgbClr>
          </a:solidFill>
          <a:prstDash val="solid"/>
          <a:miter lim="800000"/>
        </a:ln>
        <a:effectLst/>
      </dgm:spPr>
      <dgm:t>
        <a:bodyPr/>
        <a:lstStyle/>
        <a:p>
          <a:pPr>
            <a:buFont typeface="Symbol" panose="05050102010706020507" pitchFamily="18" charset="2"/>
            <a:buChar char=""/>
          </a:pPr>
          <a:r>
            <a:rPr lang="en-GB" sz="1400" b="1" dirty="0">
              <a:solidFill>
                <a:srgbClr val="4A4A49">
                  <a:hueOff val="0"/>
                  <a:satOff val="0"/>
                  <a:lumOff val="0"/>
                  <a:alphaOff val="0"/>
                </a:srgbClr>
              </a:solidFill>
              <a:latin typeface="Tahoma"/>
              <a:ea typeface="+mn-ea"/>
              <a:cs typeface="+mn-cs"/>
            </a:rPr>
            <a:t>Section 14 </a:t>
          </a:r>
          <a:r>
            <a:rPr lang="en-GB" sz="1400" dirty="0">
              <a:solidFill>
                <a:srgbClr val="4A4A49">
                  <a:hueOff val="0"/>
                  <a:satOff val="0"/>
                  <a:lumOff val="0"/>
                  <a:alphaOff val="0"/>
                </a:srgbClr>
              </a:solidFill>
              <a:latin typeface="Tahoma"/>
              <a:ea typeface="+mn-ea"/>
              <a:cs typeface="+mn-cs"/>
            </a:rPr>
            <a:t>– duty to identify and refer compliance concerns to the regulator regarding section 12 and section 13 complaints </a:t>
          </a:r>
        </a:p>
      </dgm:t>
    </dgm:pt>
    <dgm:pt modelId="{351621B4-E42D-42C1-AA65-9F110B5B5F3C}" type="parTrans" cxnId="{DAA4FA05-4314-4665-83C2-044D619A3AB7}">
      <dgm:prSet/>
      <dgm:spPr/>
      <dgm:t>
        <a:bodyPr/>
        <a:lstStyle/>
        <a:p>
          <a:endParaRPr lang="en-GB"/>
        </a:p>
      </dgm:t>
    </dgm:pt>
    <dgm:pt modelId="{0E67B2F5-0C0A-4033-93D3-FBB593BBB4BF}" type="sibTrans" cxnId="{DAA4FA05-4314-4665-83C2-044D619A3AB7}">
      <dgm:prSet/>
      <dgm:spPr/>
      <dgm:t>
        <a:bodyPr/>
        <a:lstStyle/>
        <a:p>
          <a:endParaRPr lang="en-GB"/>
        </a:p>
      </dgm:t>
    </dgm:pt>
    <dgm:pt modelId="{4D2E9C76-F3B5-4786-A691-4314F7908B1C}" type="pres">
      <dgm:prSet presAssocID="{DA7CEBC4-577A-4A3E-9EB6-6F88A3F3EBF7}" presName="Name0" presStyleCnt="0">
        <dgm:presLayoutVars>
          <dgm:dir/>
          <dgm:animLvl val="lvl"/>
          <dgm:resizeHandles val="exact"/>
        </dgm:presLayoutVars>
      </dgm:prSet>
      <dgm:spPr/>
    </dgm:pt>
    <dgm:pt modelId="{5780EB07-2AA0-4604-AE38-ACED277FAEC1}" type="pres">
      <dgm:prSet presAssocID="{1DA6FDC2-CD27-4EBA-8EFD-CACA65882B49}" presName="linNode" presStyleCnt="0"/>
      <dgm:spPr/>
    </dgm:pt>
    <dgm:pt modelId="{8FDCADFB-53D0-430A-B0D1-2C4AF19F93E7}" type="pres">
      <dgm:prSet presAssocID="{1DA6FDC2-CD27-4EBA-8EFD-CACA65882B49}" presName="parentText" presStyleLbl="node1" presStyleIdx="0" presStyleCnt="2" custLinFactNeighborX="-4713" custLinFactNeighborY="-6560">
        <dgm:presLayoutVars>
          <dgm:chMax val="1"/>
          <dgm:bulletEnabled val="1"/>
        </dgm:presLayoutVars>
      </dgm:prSet>
      <dgm:spPr/>
    </dgm:pt>
    <dgm:pt modelId="{3B0B15FC-E51D-4D3E-8F64-486920070E99}" type="pres">
      <dgm:prSet presAssocID="{1DA6FDC2-CD27-4EBA-8EFD-CACA65882B49}" presName="descendantText" presStyleLbl="alignAccFollowNode1" presStyleIdx="0" presStyleCnt="2">
        <dgm:presLayoutVars>
          <dgm:bulletEnabled val="1"/>
        </dgm:presLayoutVars>
      </dgm:prSet>
      <dgm:spPr>
        <a:prstGeom prst="round2SameRect">
          <a:avLst/>
        </a:prstGeom>
      </dgm:spPr>
    </dgm:pt>
    <dgm:pt modelId="{C2C2E2CA-0A1E-4AF7-8118-C58F5CFD168C}" type="pres">
      <dgm:prSet presAssocID="{16B46571-2433-45B7-A639-92C3B45FE457}" presName="sp" presStyleCnt="0"/>
      <dgm:spPr/>
    </dgm:pt>
    <dgm:pt modelId="{7B43C478-9003-4FA6-9F47-E1CA3FFCC797}" type="pres">
      <dgm:prSet presAssocID="{E1171725-AD26-409D-B19F-DF102823CF27}" presName="linNode" presStyleCnt="0"/>
      <dgm:spPr/>
    </dgm:pt>
    <dgm:pt modelId="{E4E8E23E-C0A6-436B-856C-7579E39D534C}" type="pres">
      <dgm:prSet presAssocID="{E1171725-AD26-409D-B19F-DF102823CF27}" presName="parentText" presStyleLbl="node1" presStyleIdx="1" presStyleCnt="2">
        <dgm:presLayoutVars>
          <dgm:chMax val="1"/>
          <dgm:bulletEnabled val="1"/>
        </dgm:presLayoutVars>
      </dgm:prSet>
      <dgm:spPr/>
    </dgm:pt>
    <dgm:pt modelId="{D3C7C296-5366-49E2-BCD8-0046ED675DBF}" type="pres">
      <dgm:prSet presAssocID="{E1171725-AD26-409D-B19F-DF102823CF27}" presName="descendantText" presStyleLbl="alignAccFollowNode1" presStyleIdx="1" presStyleCnt="2" custLinFactX="27849" custLinFactNeighborX="100000" custLinFactNeighborY="5532">
        <dgm:presLayoutVars>
          <dgm:bulletEnabled val="1"/>
        </dgm:presLayoutVars>
      </dgm:prSet>
      <dgm:spPr/>
    </dgm:pt>
  </dgm:ptLst>
  <dgm:cxnLst>
    <dgm:cxn modelId="{DAA4FA05-4314-4665-83C2-044D619A3AB7}" srcId="{1DA6FDC2-CD27-4EBA-8EFD-CACA65882B49}" destId="{585A68B6-6486-41E8-A0D9-22CBF2DC2BF9}" srcOrd="2" destOrd="0" parTransId="{351621B4-E42D-42C1-AA65-9F110B5B5F3C}" sibTransId="{0E67B2F5-0C0A-4033-93D3-FBB593BBB4BF}"/>
    <dgm:cxn modelId="{5F5F1B1F-5BAE-41DA-8E1E-2E5F5EAF7DBF}" srcId="{DA7CEBC4-577A-4A3E-9EB6-6F88A3F3EBF7}" destId="{E1171725-AD26-409D-B19F-DF102823CF27}" srcOrd="1" destOrd="0" parTransId="{E49FFD9E-4036-4D80-B856-0EE5C75F90B9}" sibTransId="{C5848BF1-8AF6-4358-A575-F8BCBB05B023}"/>
    <dgm:cxn modelId="{99F98C1F-36BF-4C52-B9B1-7E9D03CCBBD1}" type="presOf" srcId="{E1171725-AD26-409D-B19F-DF102823CF27}" destId="{E4E8E23E-C0A6-436B-856C-7579E39D534C}" srcOrd="0" destOrd="0" presId="urn:microsoft.com/office/officeart/2005/8/layout/vList5"/>
    <dgm:cxn modelId="{A92A7E20-00B7-436E-94E4-3EB8BC7D5272}" srcId="{E1171725-AD26-409D-B19F-DF102823CF27}" destId="{68F0CEF0-B713-49EF-9B73-3F37F6089814}" srcOrd="0" destOrd="0" parTransId="{2B1DFF32-B3D9-4558-A041-DB08FBFA5E6B}" sibTransId="{5E22C7B4-1EE5-4E7D-A585-0F7A60BA6EC0}"/>
    <dgm:cxn modelId="{58DEFF32-9BB3-4F3C-B448-D13075771270}" type="presOf" srcId="{1DA6FDC2-CD27-4EBA-8EFD-CACA65882B49}" destId="{8FDCADFB-53D0-430A-B0D1-2C4AF19F93E7}" srcOrd="0" destOrd="0" presId="urn:microsoft.com/office/officeart/2005/8/layout/vList5"/>
    <dgm:cxn modelId="{31111860-A8D7-43B3-9A8A-1F9C71D0E41B}" type="presOf" srcId="{23B51761-CEFC-463E-8E2D-2490AC91056E}" destId="{3B0B15FC-E51D-4D3E-8F64-486920070E99}" srcOrd="0" destOrd="0" presId="urn:microsoft.com/office/officeart/2005/8/layout/vList5"/>
    <dgm:cxn modelId="{0ED64B50-D4F5-49CA-8E89-EC8761EF9E28}" type="presOf" srcId="{38A6796D-6568-4CBE-A03D-82D9671C5943}" destId="{3B0B15FC-E51D-4D3E-8F64-486920070E99}" srcOrd="0" destOrd="1" presId="urn:microsoft.com/office/officeart/2005/8/layout/vList5"/>
    <dgm:cxn modelId="{58F5A275-FCEC-4A60-8058-3CEDE3C43193}" srcId="{1DA6FDC2-CD27-4EBA-8EFD-CACA65882B49}" destId="{38A6796D-6568-4CBE-A03D-82D9671C5943}" srcOrd="1" destOrd="0" parTransId="{726B344F-39C3-49D3-AD45-3B89A42634DB}" sibTransId="{D42359F9-8794-475A-BC4F-2C56AB310398}"/>
    <dgm:cxn modelId="{62ED777F-B420-4502-86B2-0342CAB4176E}" type="presOf" srcId="{DA7CEBC4-577A-4A3E-9EB6-6F88A3F3EBF7}" destId="{4D2E9C76-F3B5-4786-A691-4314F7908B1C}" srcOrd="0" destOrd="0" presId="urn:microsoft.com/office/officeart/2005/8/layout/vList5"/>
    <dgm:cxn modelId="{5464CF81-5399-4DAB-944E-37A121F819AE}" type="presOf" srcId="{68F0CEF0-B713-49EF-9B73-3F37F6089814}" destId="{D3C7C296-5366-49E2-BCD8-0046ED675DBF}" srcOrd="0" destOrd="0" presId="urn:microsoft.com/office/officeart/2005/8/layout/vList5"/>
    <dgm:cxn modelId="{3962D493-06AB-4FB0-9457-06500A2F97F3}" srcId="{1DA6FDC2-CD27-4EBA-8EFD-CACA65882B49}" destId="{23B51761-CEFC-463E-8E2D-2490AC91056E}" srcOrd="0" destOrd="0" parTransId="{DFE6AD32-A76C-4393-AF59-F28880A47685}" sibTransId="{CF62D5A4-AFBF-4022-8195-5B27A0B8BC44}"/>
    <dgm:cxn modelId="{327ADFB1-9455-4067-95C8-DD180FF2B1BE}" type="presOf" srcId="{585A68B6-6486-41E8-A0D9-22CBF2DC2BF9}" destId="{3B0B15FC-E51D-4D3E-8F64-486920070E99}" srcOrd="0" destOrd="2" presId="urn:microsoft.com/office/officeart/2005/8/layout/vList5"/>
    <dgm:cxn modelId="{3DA8B6C8-A70F-416E-95BE-29484C7D756A}" srcId="{DA7CEBC4-577A-4A3E-9EB6-6F88A3F3EBF7}" destId="{1DA6FDC2-CD27-4EBA-8EFD-CACA65882B49}" srcOrd="0" destOrd="0" parTransId="{1E31D0AB-E483-477B-A34D-91361D13A612}" sibTransId="{16B46571-2433-45B7-A639-92C3B45FE457}"/>
    <dgm:cxn modelId="{10222B47-0C43-45B3-9944-3162D36C5744}" type="presParOf" srcId="{4D2E9C76-F3B5-4786-A691-4314F7908B1C}" destId="{5780EB07-2AA0-4604-AE38-ACED277FAEC1}" srcOrd="0" destOrd="0" presId="urn:microsoft.com/office/officeart/2005/8/layout/vList5"/>
    <dgm:cxn modelId="{48E2997E-A7B0-4AAB-9D97-77F0F60E4A08}" type="presParOf" srcId="{5780EB07-2AA0-4604-AE38-ACED277FAEC1}" destId="{8FDCADFB-53D0-430A-B0D1-2C4AF19F93E7}" srcOrd="0" destOrd="0" presId="urn:microsoft.com/office/officeart/2005/8/layout/vList5"/>
    <dgm:cxn modelId="{DE309454-E4B9-4542-8B20-E9193438D5E5}" type="presParOf" srcId="{5780EB07-2AA0-4604-AE38-ACED277FAEC1}" destId="{3B0B15FC-E51D-4D3E-8F64-486920070E99}" srcOrd="1" destOrd="0" presId="urn:microsoft.com/office/officeart/2005/8/layout/vList5"/>
    <dgm:cxn modelId="{9A969B46-B192-472C-B89A-EB7AD25E932B}" type="presParOf" srcId="{4D2E9C76-F3B5-4786-A691-4314F7908B1C}" destId="{C2C2E2CA-0A1E-4AF7-8118-C58F5CFD168C}" srcOrd="1" destOrd="0" presId="urn:microsoft.com/office/officeart/2005/8/layout/vList5"/>
    <dgm:cxn modelId="{034D1F64-8241-48AD-97E5-7FB120237C1C}" type="presParOf" srcId="{4D2E9C76-F3B5-4786-A691-4314F7908B1C}" destId="{7B43C478-9003-4FA6-9F47-E1CA3FFCC797}" srcOrd="2" destOrd="0" presId="urn:microsoft.com/office/officeart/2005/8/layout/vList5"/>
    <dgm:cxn modelId="{1EEC8B4E-E06D-4BFC-9165-46EAE1D0033A}" type="presParOf" srcId="{7B43C478-9003-4FA6-9F47-E1CA3FFCC797}" destId="{E4E8E23E-C0A6-436B-856C-7579E39D534C}" srcOrd="0" destOrd="0" presId="urn:microsoft.com/office/officeart/2005/8/layout/vList5"/>
    <dgm:cxn modelId="{922B868E-A661-46EC-9024-7623C0C137C7}" type="presParOf" srcId="{7B43C478-9003-4FA6-9F47-E1CA3FFCC797}" destId="{D3C7C296-5366-49E2-BCD8-0046ED675DBF}"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7E483F-56D6-4618-8146-22082F47ADC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31F6A69-9391-4153-BE88-129981DB4BBB}">
      <dgm:prSet/>
      <dgm:spPr/>
      <dgm:t>
        <a:bodyPr/>
        <a:lstStyle/>
        <a:p>
          <a:r>
            <a:rPr lang="en-GB" dirty="0"/>
            <a:t>The Extra Help Unit handled during 2023/24:</a:t>
          </a:r>
          <a:endParaRPr lang="en-US" dirty="0"/>
        </a:p>
      </dgm:t>
    </dgm:pt>
    <dgm:pt modelId="{FF2E8BBC-7127-4A63-B4E4-53AC62885438}" type="parTrans" cxnId="{EDCE54B4-5D0A-4775-BC6B-C1EC1BBE5279}">
      <dgm:prSet/>
      <dgm:spPr/>
      <dgm:t>
        <a:bodyPr/>
        <a:lstStyle/>
        <a:p>
          <a:endParaRPr lang="en-US"/>
        </a:p>
      </dgm:t>
    </dgm:pt>
    <dgm:pt modelId="{15B7B5D9-F08B-4299-85CD-00C48A4AF997}" type="sibTrans" cxnId="{EDCE54B4-5D0A-4775-BC6B-C1EC1BBE5279}">
      <dgm:prSet/>
      <dgm:spPr/>
      <dgm:t>
        <a:bodyPr/>
        <a:lstStyle/>
        <a:p>
          <a:endParaRPr lang="en-US"/>
        </a:p>
      </dgm:t>
    </dgm:pt>
    <dgm:pt modelId="{B8A9596D-6C4D-4593-83BD-990509B9F83E}">
      <dgm:prSet/>
      <dgm:spPr/>
      <dgm:t>
        <a:bodyPr/>
        <a:lstStyle/>
        <a:p>
          <a:r>
            <a:rPr lang="en-GB" dirty="0"/>
            <a:t>28,000 Priority Complaints</a:t>
          </a:r>
          <a:endParaRPr lang="en-US" dirty="0"/>
        </a:p>
      </dgm:t>
    </dgm:pt>
    <dgm:pt modelId="{7BE28AC4-2A3D-4A88-8959-C47213DC6D50}" type="parTrans" cxnId="{EEC7B0DE-87F0-43BE-90FD-6431CB052E32}">
      <dgm:prSet/>
      <dgm:spPr/>
      <dgm:t>
        <a:bodyPr/>
        <a:lstStyle/>
        <a:p>
          <a:endParaRPr lang="en-US"/>
        </a:p>
      </dgm:t>
    </dgm:pt>
    <dgm:pt modelId="{1708CE39-5A0E-458C-89C4-3E150BC4C525}" type="sibTrans" cxnId="{EEC7B0DE-87F0-43BE-90FD-6431CB052E32}">
      <dgm:prSet/>
      <dgm:spPr/>
      <dgm:t>
        <a:bodyPr/>
        <a:lstStyle/>
        <a:p>
          <a:endParaRPr lang="en-US"/>
        </a:p>
      </dgm:t>
    </dgm:pt>
    <dgm:pt modelId="{93CECD51-0C5C-436F-B7BF-29A06538811F}">
      <dgm:prSet/>
      <dgm:spPr/>
      <dgm:t>
        <a:bodyPr/>
        <a:lstStyle/>
        <a:p>
          <a:r>
            <a:rPr lang="en-GB" dirty="0"/>
            <a:t>6,000 Complex Complaints</a:t>
          </a:r>
          <a:endParaRPr lang="en-US" dirty="0"/>
        </a:p>
      </dgm:t>
    </dgm:pt>
    <dgm:pt modelId="{62F9E210-C440-4CDB-B871-C39918F50DE0}" type="parTrans" cxnId="{C12E6A7C-AE98-410C-9202-51A2502B1714}">
      <dgm:prSet/>
      <dgm:spPr/>
      <dgm:t>
        <a:bodyPr/>
        <a:lstStyle/>
        <a:p>
          <a:endParaRPr lang="en-US"/>
        </a:p>
      </dgm:t>
    </dgm:pt>
    <dgm:pt modelId="{B3414756-F4EA-45DC-96FC-3A1E6EDE1A0C}" type="sibTrans" cxnId="{C12E6A7C-AE98-410C-9202-51A2502B1714}">
      <dgm:prSet/>
      <dgm:spPr/>
      <dgm:t>
        <a:bodyPr/>
        <a:lstStyle/>
        <a:p>
          <a:endParaRPr lang="en-US"/>
        </a:p>
      </dgm:t>
    </dgm:pt>
    <dgm:pt modelId="{72DED558-7F65-4A9A-865A-1EA37E450AB9}">
      <dgm:prSet/>
      <dgm:spPr/>
      <dgm:t>
        <a:bodyPr/>
        <a:lstStyle/>
        <a:p>
          <a:r>
            <a:rPr lang="en-GB"/>
            <a:t>3,600 Enquiries</a:t>
          </a:r>
          <a:endParaRPr lang="en-US"/>
        </a:p>
      </dgm:t>
    </dgm:pt>
    <dgm:pt modelId="{9993360E-C6B9-4925-8ACE-A719686307AB}" type="parTrans" cxnId="{29E4F61A-CA4F-4C39-941C-DBADD2E81462}">
      <dgm:prSet/>
      <dgm:spPr/>
      <dgm:t>
        <a:bodyPr/>
        <a:lstStyle/>
        <a:p>
          <a:endParaRPr lang="en-US"/>
        </a:p>
      </dgm:t>
    </dgm:pt>
    <dgm:pt modelId="{A024313B-616C-4E44-A0CE-C552AD9A20A1}" type="sibTrans" cxnId="{29E4F61A-CA4F-4C39-941C-DBADD2E81462}">
      <dgm:prSet/>
      <dgm:spPr/>
      <dgm:t>
        <a:bodyPr/>
        <a:lstStyle/>
        <a:p>
          <a:endParaRPr lang="en-US"/>
        </a:p>
      </dgm:t>
    </dgm:pt>
    <dgm:pt modelId="{D6D7BE0B-39E4-40F1-B7C4-4050876DF6F8}">
      <dgm:prSet/>
      <dgm:spPr/>
      <dgm:t>
        <a:bodyPr/>
        <a:lstStyle/>
        <a:p>
          <a:r>
            <a:rPr lang="en-GB"/>
            <a:t>1,200 Ask the Adviser contacts</a:t>
          </a:r>
          <a:endParaRPr lang="en-US"/>
        </a:p>
      </dgm:t>
    </dgm:pt>
    <dgm:pt modelId="{50495645-34EA-42B0-98B1-71E110CC69AA}" type="parTrans" cxnId="{08665237-ED2B-43A2-A5B8-FC866A6A224E}">
      <dgm:prSet/>
      <dgm:spPr/>
      <dgm:t>
        <a:bodyPr/>
        <a:lstStyle/>
        <a:p>
          <a:endParaRPr lang="en-US"/>
        </a:p>
      </dgm:t>
    </dgm:pt>
    <dgm:pt modelId="{536B0265-3436-4FB6-B3A3-DEF51ADE9367}" type="sibTrans" cxnId="{08665237-ED2B-43A2-A5B8-FC866A6A224E}">
      <dgm:prSet/>
      <dgm:spPr/>
      <dgm:t>
        <a:bodyPr/>
        <a:lstStyle/>
        <a:p>
          <a:endParaRPr lang="en-US"/>
        </a:p>
      </dgm:t>
    </dgm:pt>
    <dgm:pt modelId="{A00C0479-CA03-44D9-B8FE-C9066D1784E3}">
      <dgm:prSet/>
      <dgm:spPr/>
      <dgm:t>
        <a:bodyPr/>
        <a:lstStyle/>
        <a:p>
          <a:r>
            <a:rPr lang="en-GB" dirty="0"/>
            <a:t>300 Additional Support referrals</a:t>
          </a:r>
          <a:endParaRPr lang="en-US" dirty="0"/>
        </a:p>
      </dgm:t>
    </dgm:pt>
    <dgm:pt modelId="{D8AE021A-DEE2-4287-8772-5B21F5071371}" type="parTrans" cxnId="{A1E7DA6F-B023-4665-9FBF-2935BE87EF37}">
      <dgm:prSet/>
      <dgm:spPr/>
      <dgm:t>
        <a:bodyPr/>
        <a:lstStyle/>
        <a:p>
          <a:endParaRPr lang="en-US"/>
        </a:p>
      </dgm:t>
    </dgm:pt>
    <dgm:pt modelId="{7D191410-C534-4765-A349-1DE5DF1F9351}" type="sibTrans" cxnId="{A1E7DA6F-B023-4665-9FBF-2935BE87EF37}">
      <dgm:prSet/>
      <dgm:spPr/>
      <dgm:t>
        <a:bodyPr/>
        <a:lstStyle/>
        <a:p>
          <a:endParaRPr lang="en-US"/>
        </a:p>
      </dgm:t>
    </dgm:pt>
    <dgm:pt modelId="{9A36242D-5BA3-46EA-BFD8-407D505FC9D2}">
      <dgm:prSet/>
      <dgm:spPr/>
      <dgm:t>
        <a:bodyPr/>
        <a:lstStyle/>
        <a:p>
          <a:r>
            <a:rPr lang="en-GB"/>
            <a:t>78,000 incoming telephone calls</a:t>
          </a:r>
          <a:endParaRPr lang="en-US"/>
        </a:p>
      </dgm:t>
    </dgm:pt>
    <dgm:pt modelId="{CFEABBDC-AFAB-4E39-B18B-3086978713E9}" type="parTrans" cxnId="{4AC41A41-5CD3-44DC-B064-423E31EB805A}">
      <dgm:prSet/>
      <dgm:spPr/>
      <dgm:t>
        <a:bodyPr/>
        <a:lstStyle/>
        <a:p>
          <a:endParaRPr lang="en-US"/>
        </a:p>
      </dgm:t>
    </dgm:pt>
    <dgm:pt modelId="{C1EE8C6D-A1B2-4C31-9E26-C25FDA5FF5A3}" type="sibTrans" cxnId="{4AC41A41-5CD3-44DC-B064-423E31EB805A}">
      <dgm:prSet/>
      <dgm:spPr/>
      <dgm:t>
        <a:bodyPr/>
        <a:lstStyle/>
        <a:p>
          <a:endParaRPr lang="en-US"/>
        </a:p>
      </dgm:t>
    </dgm:pt>
    <dgm:pt modelId="{68DA990B-51BD-4A29-BBE7-CB1983EFA73F}" type="pres">
      <dgm:prSet presAssocID="{F47E483F-56D6-4618-8146-22082F47ADC1}" presName="vert0" presStyleCnt="0">
        <dgm:presLayoutVars>
          <dgm:dir/>
          <dgm:animOne val="branch"/>
          <dgm:animLvl val="lvl"/>
        </dgm:presLayoutVars>
      </dgm:prSet>
      <dgm:spPr/>
    </dgm:pt>
    <dgm:pt modelId="{4896C3FC-B2FA-4B5D-9EB0-5F825BD11ABF}" type="pres">
      <dgm:prSet presAssocID="{231F6A69-9391-4153-BE88-129981DB4BBB}" presName="thickLine" presStyleLbl="alignNode1" presStyleIdx="0" presStyleCnt="1"/>
      <dgm:spPr/>
    </dgm:pt>
    <dgm:pt modelId="{4441CB8D-A124-468A-9AB2-7460A2E80B99}" type="pres">
      <dgm:prSet presAssocID="{231F6A69-9391-4153-BE88-129981DB4BBB}" presName="horz1" presStyleCnt="0"/>
      <dgm:spPr/>
    </dgm:pt>
    <dgm:pt modelId="{359C287A-796A-417C-8478-A309D10B07F2}" type="pres">
      <dgm:prSet presAssocID="{231F6A69-9391-4153-BE88-129981DB4BBB}" presName="tx1" presStyleLbl="revTx" presStyleIdx="0" presStyleCnt="7"/>
      <dgm:spPr/>
    </dgm:pt>
    <dgm:pt modelId="{8D6D3A58-8154-44EE-908E-32139E777B07}" type="pres">
      <dgm:prSet presAssocID="{231F6A69-9391-4153-BE88-129981DB4BBB}" presName="vert1" presStyleCnt="0"/>
      <dgm:spPr/>
    </dgm:pt>
    <dgm:pt modelId="{B092BB9E-62CE-4349-BF70-FF1CDC23169B}" type="pres">
      <dgm:prSet presAssocID="{B8A9596D-6C4D-4593-83BD-990509B9F83E}" presName="vertSpace2a" presStyleCnt="0"/>
      <dgm:spPr/>
    </dgm:pt>
    <dgm:pt modelId="{B30E79B9-A012-4466-9B2A-BB4B57F4ACD4}" type="pres">
      <dgm:prSet presAssocID="{B8A9596D-6C4D-4593-83BD-990509B9F83E}" presName="horz2" presStyleCnt="0"/>
      <dgm:spPr/>
    </dgm:pt>
    <dgm:pt modelId="{FA208A88-F4C5-439E-9557-BF40112302A7}" type="pres">
      <dgm:prSet presAssocID="{B8A9596D-6C4D-4593-83BD-990509B9F83E}" presName="horzSpace2" presStyleCnt="0"/>
      <dgm:spPr/>
    </dgm:pt>
    <dgm:pt modelId="{C3654154-8FAB-455C-8D6D-55BA4954E6F0}" type="pres">
      <dgm:prSet presAssocID="{B8A9596D-6C4D-4593-83BD-990509B9F83E}" presName="tx2" presStyleLbl="revTx" presStyleIdx="1" presStyleCnt="7"/>
      <dgm:spPr/>
    </dgm:pt>
    <dgm:pt modelId="{C57292DA-9068-4C77-8A0D-1C838BD709F3}" type="pres">
      <dgm:prSet presAssocID="{B8A9596D-6C4D-4593-83BD-990509B9F83E}" presName="vert2" presStyleCnt="0"/>
      <dgm:spPr/>
    </dgm:pt>
    <dgm:pt modelId="{8BA55355-457C-475C-B945-EABA834760BD}" type="pres">
      <dgm:prSet presAssocID="{B8A9596D-6C4D-4593-83BD-990509B9F83E}" presName="thinLine2b" presStyleLbl="callout" presStyleIdx="0" presStyleCnt="6"/>
      <dgm:spPr/>
    </dgm:pt>
    <dgm:pt modelId="{146B499A-FA3F-46BF-A14F-EB31489042E5}" type="pres">
      <dgm:prSet presAssocID="{B8A9596D-6C4D-4593-83BD-990509B9F83E}" presName="vertSpace2b" presStyleCnt="0"/>
      <dgm:spPr/>
    </dgm:pt>
    <dgm:pt modelId="{F37B5E93-AA3A-41DB-BEB3-4F9854BFB5A4}" type="pres">
      <dgm:prSet presAssocID="{93CECD51-0C5C-436F-B7BF-29A06538811F}" presName="horz2" presStyleCnt="0"/>
      <dgm:spPr/>
    </dgm:pt>
    <dgm:pt modelId="{A11F4CBA-001F-49D0-85FD-C5F1B8B0405F}" type="pres">
      <dgm:prSet presAssocID="{93CECD51-0C5C-436F-B7BF-29A06538811F}" presName="horzSpace2" presStyleCnt="0"/>
      <dgm:spPr/>
    </dgm:pt>
    <dgm:pt modelId="{BE43B09A-140C-4D26-9CC5-98FD8ADB4480}" type="pres">
      <dgm:prSet presAssocID="{93CECD51-0C5C-436F-B7BF-29A06538811F}" presName="tx2" presStyleLbl="revTx" presStyleIdx="2" presStyleCnt="7"/>
      <dgm:spPr/>
    </dgm:pt>
    <dgm:pt modelId="{4A331957-1B60-47E1-AD66-DBCEF23EAB11}" type="pres">
      <dgm:prSet presAssocID="{93CECD51-0C5C-436F-B7BF-29A06538811F}" presName="vert2" presStyleCnt="0"/>
      <dgm:spPr/>
    </dgm:pt>
    <dgm:pt modelId="{C238EA57-2134-4ED1-8B2D-46D7AC875FC5}" type="pres">
      <dgm:prSet presAssocID="{93CECD51-0C5C-436F-B7BF-29A06538811F}" presName="thinLine2b" presStyleLbl="callout" presStyleIdx="1" presStyleCnt="6"/>
      <dgm:spPr/>
    </dgm:pt>
    <dgm:pt modelId="{51124DCA-0930-4846-AE0C-95A9D7C9F219}" type="pres">
      <dgm:prSet presAssocID="{93CECD51-0C5C-436F-B7BF-29A06538811F}" presName="vertSpace2b" presStyleCnt="0"/>
      <dgm:spPr/>
    </dgm:pt>
    <dgm:pt modelId="{8AC75336-AFCE-47C0-B62B-1CB0DB8CBC32}" type="pres">
      <dgm:prSet presAssocID="{72DED558-7F65-4A9A-865A-1EA37E450AB9}" presName="horz2" presStyleCnt="0"/>
      <dgm:spPr/>
    </dgm:pt>
    <dgm:pt modelId="{55C67ECA-122B-4305-B027-84BEC7269422}" type="pres">
      <dgm:prSet presAssocID="{72DED558-7F65-4A9A-865A-1EA37E450AB9}" presName="horzSpace2" presStyleCnt="0"/>
      <dgm:spPr/>
    </dgm:pt>
    <dgm:pt modelId="{49FA8C93-8070-4DE3-B1C7-BE90C98CE0D2}" type="pres">
      <dgm:prSet presAssocID="{72DED558-7F65-4A9A-865A-1EA37E450AB9}" presName="tx2" presStyleLbl="revTx" presStyleIdx="3" presStyleCnt="7"/>
      <dgm:spPr/>
    </dgm:pt>
    <dgm:pt modelId="{A0156A90-C859-484A-8577-FDBB3FD88B3A}" type="pres">
      <dgm:prSet presAssocID="{72DED558-7F65-4A9A-865A-1EA37E450AB9}" presName="vert2" presStyleCnt="0"/>
      <dgm:spPr/>
    </dgm:pt>
    <dgm:pt modelId="{29C1CEB3-E50B-45E6-8AE9-973C8449F0AE}" type="pres">
      <dgm:prSet presAssocID="{72DED558-7F65-4A9A-865A-1EA37E450AB9}" presName="thinLine2b" presStyleLbl="callout" presStyleIdx="2" presStyleCnt="6"/>
      <dgm:spPr/>
    </dgm:pt>
    <dgm:pt modelId="{B8C393C4-05D1-49D2-9725-B37019AA9EAF}" type="pres">
      <dgm:prSet presAssocID="{72DED558-7F65-4A9A-865A-1EA37E450AB9}" presName="vertSpace2b" presStyleCnt="0"/>
      <dgm:spPr/>
    </dgm:pt>
    <dgm:pt modelId="{BB0BCCAB-0084-4DC6-8C4B-5FDAF468D178}" type="pres">
      <dgm:prSet presAssocID="{D6D7BE0B-39E4-40F1-B7C4-4050876DF6F8}" presName="horz2" presStyleCnt="0"/>
      <dgm:spPr/>
    </dgm:pt>
    <dgm:pt modelId="{FF9095E2-8555-4670-A30E-1307950F041D}" type="pres">
      <dgm:prSet presAssocID="{D6D7BE0B-39E4-40F1-B7C4-4050876DF6F8}" presName="horzSpace2" presStyleCnt="0"/>
      <dgm:spPr/>
    </dgm:pt>
    <dgm:pt modelId="{D6A4F7A1-27E1-4514-A348-36FEDF8D5E27}" type="pres">
      <dgm:prSet presAssocID="{D6D7BE0B-39E4-40F1-B7C4-4050876DF6F8}" presName="tx2" presStyleLbl="revTx" presStyleIdx="4" presStyleCnt="7"/>
      <dgm:spPr/>
    </dgm:pt>
    <dgm:pt modelId="{D0B62303-F53F-4316-8025-3E811A2E657B}" type="pres">
      <dgm:prSet presAssocID="{D6D7BE0B-39E4-40F1-B7C4-4050876DF6F8}" presName="vert2" presStyleCnt="0"/>
      <dgm:spPr/>
    </dgm:pt>
    <dgm:pt modelId="{F283337E-6838-406D-B208-1C14F84D4AE2}" type="pres">
      <dgm:prSet presAssocID="{D6D7BE0B-39E4-40F1-B7C4-4050876DF6F8}" presName="thinLine2b" presStyleLbl="callout" presStyleIdx="3" presStyleCnt="6"/>
      <dgm:spPr/>
    </dgm:pt>
    <dgm:pt modelId="{5AD7409B-29F0-42AE-83BE-9810992F2E99}" type="pres">
      <dgm:prSet presAssocID="{D6D7BE0B-39E4-40F1-B7C4-4050876DF6F8}" presName="vertSpace2b" presStyleCnt="0"/>
      <dgm:spPr/>
    </dgm:pt>
    <dgm:pt modelId="{5C53045B-216A-4565-B1FE-4D4CF3FE2259}" type="pres">
      <dgm:prSet presAssocID="{A00C0479-CA03-44D9-B8FE-C9066D1784E3}" presName="horz2" presStyleCnt="0"/>
      <dgm:spPr/>
    </dgm:pt>
    <dgm:pt modelId="{F1286484-F732-47A7-AC20-B75F3D59C35A}" type="pres">
      <dgm:prSet presAssocID="{A00C0479-CA03-44D9-B8FE-C9066D1784E3}" presName="horzSpace2" presStyleCnt="0"/>
      <dgm:spPr/>
    </dgm:pt>
    <dgm:pt modelId="{24D6881E-DC82-4E13-93D6-B5AC1D9566A6}" type="pres">
      <dgm:prSet presAssocID="{A00C0479-CA03-44D9-B8FE-C9066D1784E3}" presName="tx2" presStyleLbl="revTx" presStyleIdx="5" presStyleCnt="7"/>
      <dgm:spPr/>
    </dgm:pt>
    <dgm:pt modelId="{015C9C38-D721-48EC-956C-4F5EC297111B}" type="pres">
      <dgm:prSet presAssocID="{A00C0479-CA03-44D9-B8FE-C9066D1784E3}" presName="vert2" presStyleCnt="0"/>
      <dgm:spPr/>
    </dgm:pt>
    <dgm:pt modelId="{6D17C093-F5C6-48CD-AA12-22509DDEB641}" type="pres">
      <dgm:prSet presAssocID="{A00C0479-CA03-44D9-B8FE-C9066D1784E3}" presName="thinLine2b" presStyleLbl="callout" presStyleIdx="4" presStyleCnt="6"/>
      <dgm:spPr/>
    </dgm:pt>
    <dgm:pt modelId="{411A1EB8-19F1-4C58-A1DB-EF850529A3C9}" type="pres">
      <dgm:prSet presAssocID="{A00C0479-CA03-44D9-B8FE-C9066D1784E3}" presName="vertSpace2b" presStyleCnt="0"/>
      <dgm:spPr/>
    </dgm:pt>
    <dgm:pt modelId="{7E748C96-0AC7-4EBD-9852-D89D1C1E7F18}" type="pres">
      <dgm:prSet presAssocID="{9A36242D-5BA3-46EA-BFD8-407D505FC9D2}" presName="horz2" presStyleCnt="0"/>
      <dgm:spPr/>
    </dgm:pt>
    <dgm:pt modelId="{617BC6DB-4E6D-452E-8159-D9F6D63F4855}" type="pres">
      <dgm:prSet presAssocID="{9A36242D-5BA3-46EA-BFD8-407D505FC9D2}" presName="horzSpace2" presStyleCnt="0"/>
      <dgm:spPr/>
    </dgm:pt>
    <dgm:pt modelId="{6CB5D04B-7B30-4FCF-94A0-2F3EB8E418ED}" type="pres">
      <dgm:prSet presAssocID="{9A36242D-5BA3-46EA-BFD8-407D505FC9D2}" presName="tx2" presStyleLbl="revTx" presStyleIdx="6" presStyleCnt="7"/>
      <dgm:spPr/>
    </dgm:pt>
    <dgm:pt modelId="{F054AFD3-F622-4FD6-BBA5-43BE62B6DF80}" type="pres">
      <dgm:prSet presAssocID="{9A36242D-5BA3-46EA-BFD8-407D505FC9D2}" presName="vert2" presStyleCnt="0"/>
      <dgm:spPr/>
    </dgm:pt>
    <dgm:pt modelId="{B397CA7D-7505-475C-9526-9432AE79C77D}" type="pres">
      <dgm:prSet presAssocID="{9A36242D-5BA3-46EA-BFD8-407D505FC9D2}" presName="thinLine2b" presStyleLbl="callout" presStyleIdx="5" presStyleCnt="6"/>
      <dgm:spPr/>
    </dgm:pt>
    <dgm:pt modelId="{4C3C2E5B-24FE-44AA-BE41-FBADBA8295DE}" type="pres">
      <dgm:prSet presAssocID="{9A36242D-5BA3-46EA-BFD8-407D505FC9D2}" presName="vertSpace2b" presStyleCnt="0"/>
      <dgm:spPr/>
    </dgm:pt>
  </dgm:ptLst>
  <dgm:cxnLst>
    <dgm:cxn modelId="{9B080B16-F810-4B89-AFCD-ED7EB1E57548}" type="presOf" srcId="{D6D7BE0B-39E4-40F1-B7C4-4050876DF6F8}" destId="{D6A4F7A1-27E1-4514-A348-36FEDF8D5E27}" srcOrd="0" destOrd="0" presId="urn:microsoft.com/office/officeart/2008/layout/LinedList"/>
    <dgm:cxn modelId="{29E4F61A-CA4F-4C39-941C-DBADD2E81462}" srcId="{231F6A69-9391-4153-BE88-129981DB4BBB}" destId="{72DED558-7F65-4A9A-865A-1EA37E450AB9}" srcOrd="2" destOrd="0" parTransId="{9993360E-C6B9-4925-8ACE-A719686307AB}" sibTransId="{A024313B-616C-4E44-A0CE-C552AD9A20A1}"/>
    <dgm:cxn modelId="{5DD1462A-A519-454B-9827-F9F2E0D3E59D}" type="presOf" srcId="{72DED558-7F65-4A9A-865A-1EA37E450AB9}" destId="{49FA8C93-8070-4DE3-B1C7-BE90C98CE0D2}" srcOrd="0" destOrd="0" presId="urn:microsoft.com/office/officeart/2008/layout/LinedList"/>
    <dgm:cxn modelId="{08665237-ED2B-43A2-A5B8-FC866A6A224E}" srcId="{231F6A69-9391-4153-BE88-129981DB4BBB}" destId="{D6D7BE0B-39E4-40F1-B7C4-4050876DF6F8}" srcOrd="3" destOrd="0" parTransId="{50495645-34EA-42B0-98B1-71E110CC69AA}" sibTransId="{536B0265-3436-4FB6-B3A3-DEF51ADE9367}"/>
    <dgm:cxn modelId="{4AC41A41-5CD3-44DC-B064-423E31EB805A}" srcId="{231F6A69-9391-4153-BE88-129981DB4BBB}" destId="{9A36242D-5BA3-46EA-BFD8-407D505FC9D2}" srcOrd="5" destOrd="0" parTransId="{CFEABBDC-AFAB-4E39-B18B-3086978713E9}" sibTransId="{C1EE8C6D-A1B2-4C31-9E26-C25FDA5FF5A3}"/>
    <dgm:cxn modelId="{C7073742-3CA6-43AF-A8C8-DE92CDF166F1}" type="presOf" srcId="{9A36242D-5BA3-46EA-BFD8-407D505FC9D2}" destId="{6CB5D04B-7B30-4FCF-94A0-2F3EB8E418ED}" srcOrd="0" destOrd="0" presId="urn:microsoft.com/office/officeart/2008/layout/LinedList"/>
    <dgm:cxn modelId="{A1E7DA6F-B023-4665-9FBF-2935BE87EF37}" srcId="{231F6A69-9391-4153-BE88-129981DB4BBB}" destId="{A00C0479-CA03-44D9-B8FE-C9066D1784E3}" srcOrd="4" destOrd="0" parTransId="{D8AE021A-DEE2-4287-8772-5B21F5071371}" sibTransId="{7D191410-C534-4765-A349-1DE5DF1F9351}"/>
    <dgm:cxn modelId="{3A870B50-C9EC-493F-8EE0-AB89DCD68B55}" type="presOf" srcId="{231F6A69-9391-4153-BE88-129981DB4BBB}" destId="{359C287A-796A-417C-8478-A309D10B07F2}" srcOrd="0" destOrd="0" presId="urn:microsoft.com/office/officeart/2008/layout/LinedList"/>
    <dgm:cxn modelId="{C12E6A7C-AE98-410C-9202-51A2502B1714}" srcId="{231F6A69-9391-4153-BE88-129981DB4BBB}" destId="{93CECD51-0C5C-436F-B7BF-29A06538811F}" srcOrd="1" destOrd="0" parTransId="{62F9E210-C440-4CDB-B871-C39918F50DE0}" sibTransId="{B3414756-F4EA-45DC-96FC-3A1E6EDE1A0C}"/>
    <dgm:cxn modelId="{682DCAA8-0BB0-41E4-9A2B-F972995C017E}" type="presOf" srcId="{93CECD51-0C5C-436F-B7BF-29A06538811F}" destId="{BE43B09A-140C-4D26-9CC5-98FD8ADB4480}" srcOrd="0" destOrd="0" presId="urn:microsoft.com/office/officeart/2008/layout/LinedList"/>
    <dgm:cxn modelId="{EDCE54B4-5D0A-4775-BC6B-C1EC1BBE5279}" srcId="{F47E483F-56D6-4618-8146-22082F47ADC1}" destId="{231F6A69-9391-4153-BE88-129981DB4BBB}" srcOrd="0" destOrd="0" parTransId="{FF2E8BBC-7127-4A63-B4E4-53AC62885438}" sibTransId="{15B7B5D9-F08B-4299-85CD-00C48A4AF997}"/>
    <dgm:cxn modelId="{EAD04BBF-EFBF-42B8-A5C8-7AD92656FC09}" type="presOf" srcId="{F47E483F-56D6-4618-8146-22082F47ADC1}" destId="{68DA990B-51BD-4A29-BBE7-CB1983EFA73F}" srcOrd="0" destOrd="0" presId="urn:microsoft.com/office/officeart/2008/layout/LinedList"/>
    <dgm:cxn modelId="{EEC7B0DE-87F0-43BE-90FD-6431CB052E32}" srcId="{231F6A69-9391-4153-BE88-129981DB4BBB}" destId="{B8A9596D-6C4D-4593-83BD-990509B9F83E}" srcOrd="0" destOrd="0" parTransId="{7BE28AC4-2A3D-4A88-8959-C47213DC6D50}" sibTransId="{1708CE39-5A0E-458C-89C4-3E150BC4C525}"/>
    <dgm:cxn modelId="{9A8147E1-807E-47C5-8740-7A1F3AD776CD}" type="presOf" srcId="{B8A9596D-6C4D-4593-83BD-990509B9F83E}" destId="{C3654154-8FAB-455C-8D6D-55BA4954E6F0}" srcOrd="0" destOrd="0" presId="urn:microsoft.com/office/officeart/2008/layout/LinedList"/>
    <dgm:cxn modelId="{D41A19E7-FEAB-47A1-9E7E-36BB3F33475E}" type="presOf" srcId="{A00C0479-CA03-44D9-B8FE-C9066D1784E3}" destId="{24D6881E-DC82-4E13-93D6-B5AC1D9566A6}" srcOrd="0" destOrd="0" presId="urn:microsoft.com/office/officeart/2008/layout/LinedList"/>
    <dgm:cxn modelId="{3DF232D6-B038-4012-B889-AB7B4F954105}" type="presParOf" srcId="{68DA990B-51BD-4A29-BBE7-CB1983EFA73F}" destId="{4896C3FC-B2FA-4B5D-9EB0-5F825BD11ABF}" srcOrd="0" destOrd="0" presId="urn:microsoft.com/office/officeart/2008/layout/LinedList"/>
    <dgm:cxn modelId="{D566CAAC-CF4D-4BE0-A724-A71ED4E78BA4}" type="presParOf" srcId="{68DA990B-51BD-4A29-BBE7-CB1983EFA73F}" destId="{4441CB8D-A124-468A-9AB2-7460A2E80B99}" srcOrd="1" destOrd="0" presId="urn:microsoft.com/office/officeart/2008/layout/LinedList"/>
    <dgm:cxn modelId="{15D6413C-B0D3-4522-A90E-7C20BA7D24B9}" type="presParOf" srcId="{4441CB8D-A124-468A-9AB2-7460A2E80B99}" destId="{359C287A-796A-417C-8478-A309D10B07F2}" srcOrd="0" destOrd="0" presId="urn:microsoft.com/office/officeart/2008/layout/LinedList"/>
    <dgm:cxn modelId="{3A9C47C0-245B-4D09-B43D-3C02F329CB94}" type="presParOf" srcId="{4441CB8D-A124-468A-9AB2-7460A2E80B99}" destId="{8D6D3A58-8154-44EE-908E-32139E777B07}" srcOrd="1" destOrd="0" presId="urn:microsoft.com/office/officeart/2008/layout/LinedList"/>
    <dgm:cxn modelId="{A57143A4-B401-4817-877F-8E731A5609C0}" type="presParOf" srcId="{8D6D3A58-8154-44EE-908E-32139E777B07}" destId="{B092BB9E-62CE-4349-BF70-FF1CDC23169B}" srcOrd="0" destOrd="0" presId="urn:microsoft.com/office/officeart/2008/layout/LinedList"/>
    <dgm:cxn modelId="{22BC768E-3AB7-4285-BA39-F4B89E1E13EA}" type="presParOf" srcId="{8D6D3A58-8154-44EE-908E-32139E777B07}" destId="{B30E79B9-A012-4466-9B2A-BB4B57F4ACD4}" srcOrd="1" destOrd="0" presId="urn:microsoft.com/office/officeart/2008/layout/LinedList"/>
    <dgm:cxn modelId="{0A22483E-E286-4514-8140-4A715132305C}" type="presParOf" srcId="{B30E79B9-A012-4466-9B2A-BB4B57F4ACD4}" destId="{FA208A88-F4C5-439E-9557-BF40112302A7}" srcOrd="0" destOrd="0" presId="urn:microsoft.com/office/officeart/2008/layout/LinedList"/>
    <dgm:cxn modelId="{4C3F17C0-223A-4AA1-9A29-E31E049E10AD}" type="presParOf" srcId="{B30E79B9-A012-4466-9B2A-BB4B57F4ACD4}" destId="{C3654154-8FAB-455C-8D6D-55BA4954E6F0}" srcOrd="1" destOrd="0" presId="urn:microsoft.com/office/officeart/2008/layout/LinedList"/>
    <dgm:cxn modelId="{AF4B127C-0DAF-4398-9903-318C25BA735B}" type="presParOf" srcId="{B30E79B9-A012-4466-9B2A-BB4B57F4ACD4}" destId="{C57292DA-9068-4C77-8A0D-1C838BD709F3}" srcOrd="2" destOrd="0" presId="urn:microsoft.com/office/officeart/2008/layout/LinedList"/>
    <dgm:cxn modelId="{FE350408-95DB-4FE1-A68D-133963C519EA}" type="presParOf" srcId="{8D6D3A58-8154-44EE-908E-32139E777B07}" destId="{8BA55355-457C-475C-B945-EABA834760BD}" srcOrd="2" destOrd="0" presId="urn:microsoft.com/office/officeart/2008/layout/LinedList"/>
    <dgm:cxn modelId="{4BBD5FCF-11FE-43EB-B0A2-DC716A9A2678}" type="presParOf" srcId="{8D6D3A58-8154-44EE-908E-32139E777B07}" destId="{146B499A-FA3F-46BF-A14F-EB31489042E5}" srcOrd="3" destOrd="0" presId="urn:microsoft.com/office/officeart/2008/layout/LinedList"/>
    <dgm:cxn modelId="{CB029822-8A45-4857-A49E-42049264814A}" type="presParOf" srcId="{8D6D3A58-8154-44EE-908E-32139E777B07}" destId="{F37B5E93-AA3A-41DB-BEB3-4F9854BFB5A4}" srcOrd="4" destOrd="0" presId="urn:microsoft.com/office/officeart/2008/layout/LinedList"/>
    <dgm:cxn modelId="{856B4E99-6376-420D-8096-AD0A5CC4D5CF}" type="presParOf" srcId="{F37B5E93-AA3A-41DB-BEB3-4F9854BFB5A4}" destId="{A11F4CBA-001F-49D0-85FD-C5F1B8B0405F}" srcOrd="0" destOrd="0" presId="urn:microsoft.com/office/officeart/2008/layout/LinedList"/>
    <dgm:cxn modelId="{8ABAC616-8D7E-4C0C-86E8-FBE57E765EA4}" type="presParOf" srcId="{F37B5E93-AA3A-41DB-BEB3-4F9854BFB5A4}" destId="{BE43B09A-140C-4D26-9CC5-98FD8ADB4480}" srcOrd="1" destOrd="0" presId="urn:microsoft.com/office/officeart/2008/layout/LinedList"/>
    <dgm:cxn modelId="{C0B01DBE-38B0-424C-8A18-11EF261C9B0E}" type="presParOf" srcId="{F37B5E93-AA3A-41DB-BEB3-4F9854BFB5A4}" destId="{4A331957-1B60-47E1-AD66-DBCEF23EAB11}" srcOrd="2" destOrd="0" presId="urn:microsoft.com/office/officeart/2008/layout/LinedList"/>
    <dgm:cxn modelId="{19B4F7C5-D6EF-4239-8DAF-8DBC116D5651}" type="presParOf" srcId="{8D6D3A58-8154-44EE-908E-32139E777B07}" destId="{C238EA57-2134-4ED1-8B2D-46D7AC875FC5}" srcOrd="5" destOrd="0" presId="urn:microsoft.com/office/officeart/2008/layout/LinedList"/>
    <dgm:cxn modelId="{809C906E-72AD-4808-91D7-1EF4C3E73AFB}" type="presParOf" srcId="{8D6D3A58-8154-44EE-908E-32139E777B07}" destId="{51124DCA-0930-4846-AE0C-95A9D7C9F219}" srcOrd="6" destOrd="0" presId="urn:microsoft.com/office/officeart/2008/layout/LinedList"/>
    <dgm:cxn modelId="{387BA3C8-28D2-4932-8EA7-8B1FF29912CA}" type="presParOf" srcId="{8D6D3A58-8154-44EE-908E-32139E777B07}" destId="{8AC75336-AFCE-47C0-B62B-1CB0DB8CBC32}" srcOrd="7" destOrd="0" presId="urn:microsoft.com/office/officeart/2008/layout/LinedList"/>
    <dgm:cxn modelId="{E3A617FC-6C34-4E0A-86A1-C5C3A67AA3FB}" type="presParOf" srcId="{8AC75336-AFCE-47C0-B62B-1CB0DB8CBC32}" destId="{55C67ECA-122B-4305-B027-84BEC7269422}" srcOrd="0" destOrd="0" presId="urn:microsoft.com/office/officeart/2008/layout/LinedList"/>
    <dgm:cxn modelId="{467B62B6-873C-4A3A-AEB3-CECE57849B7B}" type="presParOf" srcId="{8AC75336-AFCE-47C0-B62B-1CB0DB8CBC32}" destId="{49FA8C93-8070-4DE3-B1C7-BE90C98CE0D2}" srcOrd="1" destOrd="0" presId="urn:microsoft.com/office/officeart/2008/layout/LinedList"/>
    <dgm:cxn modelId="{552F9A7A-8FD2-435B-B1AC-5F98699B9577}" type="presParOf" srcId="{8AC75336-AFCE-47C0-B62B-1CB0DB8CBC32}" destId="{A0156A90-C859-484A-8577-FDBB3FD88B3A}" srcOrd="2" destOrd="0" presId="urn:microsoft.com/office/officeart/2008/layout/LinedList"/>
    <dgm:cxn modelId="{4C738F3C-766B-4C0F-8D97-95A9FA36D210}" type="presParOf" srcId="{8D6D3A58-8154-44EE-908E-32139E777B07}" destId="{29C1CEB3-E50B-45E6-8AE9-973C8449F0AE}" srcOrd="8" destOrd="0" presId="urn:microsoft.com/office/officeart/2008/layout/LinedList"/>
    <dgm:cxn modelId="{34E8FFB2-9EBC-41C0-95B1-F722B552A592}" type="presParOf" srcId="{8D6D3A58-8154-44EE-908E-32139E777B07}" destId="{B8C393C4-05D1-49D2-9725-B37019AA9EAF}" srcOrd="9" destOrd="0" presId="urn:microsoft.com/office/officeart/2008/layout/LinedList"/>
    <dgm:cxn modelId="{5553798D-E968-4431-9630-8182D1473321}" type="presParOf" srcId="{8D6D3A58-8154-44EE-908E-32139E777B07}" destId="{BB0BCCAB-0084-4DC6-8C4B-5FDAF468D178}" srcOrd="10" destOrd="0" presId="urn:microsoft.com/office/officeart/2008/layout/LinedList"/>
    <dgm:cxn modelId="{D712EE2E-539C-4C8C-A088-532677AA3488}" type="presParOf" srcId="{BB0BCCAB-0084-4DC6-8C4B-5FDAF468D178}" destId="{FF9095E2-8555-4670-A30E-1307950F041D}" srcOrd="0" destOrd="0" presId="urn:microsoft.com/office/officeart/2008/layout/LinedList"/>
    <dgm:cxn modelId="{33B2E1C2-D645-4B3D-A97E-5E2052EACD87}" type="presParOf" srcId="{BB0BCCAB-0084-4DC6-8C4B-5FDAF468D178}" destId="{D6A4F7A1-27E1-4514-A348-36FEDF8D5E27}" srcOrd="1" destOrd="0" presId="urn:microsoft.com/office/officeart/2008/layout/LinedList"/>
    <dgm:cxn modelId="{9265AA17-7E25-47FD-ACEF-4396A5C9C56E}" type="presParOf" srcId="{BB0BCCAB-0084-4DC6-8C4B-5FDAF468D178}" destId="{D0B62303-F53F-4316-8025-3E811A2E657B}" srcOrd="2" destOrd="0" presId="urn:microsoft.com/office/officeart/2008/layout/LinedList"/>
    <dgm:cxn modelId="{E88C0180-0890-4A82-B2FE-B95D72931EA3}" type="presParOf" srcId="{8D6D3A58-8154-44EE-908E-32139E777B07}" destId="{F283337E-6838-406D-B208-1C14F84D4AE2}" srcOrd="11" destOrd="0" presId="urn:microsoft.com/office/officeart/2008/layout/LinedList"/>
    <dgm:cxn modelId="{C070955A-DFF9-4750-9726-17CDB9F8FB3D}" type="presParOf" srcId="{8D6D3A58-8154-44EE-908E-32139E777B07}" destId="{5AD7409B-29F0-42AE-83BE-9810992F2E99}" srcOrd="12" destOrd="0" presId="urn:microsoft.com/office/officeart/2008/layout/LinedList"/>
    <dgm:cxn modelId="{A548AB33-F86A-470F-99B6-451AE6C72867}" type="presParOf" srcId="{8D6D3A58-8154-44EE-908E-32139E777B07}" destId="{5C53045B-216A-4565-B1FE-4D4CF3FE2259}" srcOrd="13" destOrd="0" presId="urn:microsoft.com/office/officeart/2008/layout/LinedList"/>
    <dgm:cxn modelId="{CD233165-656F-4838-8238-81154D801830}" type="presParOf" srcId="{5C53045B-216A-4565-B1FE-4D4CF3FE2259}" destId="{F1286484-F732-47A7-AC20-B75F3D59C35A}" srcOrd="0" destOrd="0" presId="urn:microsoft.com/office/officeart/2008/layout/LinedList"/>
    <dgm:cxn modelId="{D351B919-812E-4DB9-BE37-C2A546CFC786}" type="presParOf" srcId="{5C53045B-216A-4565-B1FE-4D4CF3FE2259}" destId="{24D6881E-DC82-4E13-93D6-B5AC1D9566A6}" srcOrd="1" destOrd="0" presId="urn:microsoft.com/office/officeart/2008/layout/LinedList"/>
    <dgm:cxn modelId="{AA07CDB3-3E31-4A97-9C7B-C5AD300942F9}" type="presParOf" srcId="{5C53045B-216A-4565-B1FE-4D4CF3FE2259}" destId="{015C9C38-D721-48EC-956C-4F5EC297111B}" srcOrd="2" destOrd="0" presId="urn:microsoft.com/office/officeart/2008/layout/LinedList"/>
    <dgm:cxn modelId="{5899DEC4-A746-492B-898D-647BA3CC6F86}" type="presParOf" srcId="{8D6D3A58-8154-44EE-908E-32139E777B07}" destId="{6D17C093-F5C6-48CD-AA12-22509DDEB641}" srcOrd="14" destOrd="0" presId="urn:microsoft.com/office/officeart/2008/layout/LinedList"/>
    <dgm:cxn modelId="{EE9DB1E3-2167-44A9-86A4-F2343F9D018D}" type="presParOf" srcId="{8D6D3A58-8154-44EE-908E-32139E777B07}" destId="{411A1EB8-19F1-4C58-A1DB-EF850529A3C9}" srcOrd="15" destOrd="0" presId="urn:microsoft.com/office/officeart/2008/layout/LinedList"/>
    <dgm:cxn modelId="{742D2247-FCA2-4DB6-BDF0-424CCA8C23EC}" type="presParOf" srcId="{8D6D3A58-8154-44EE-908E-32139E777B07}" destId="{7E748C96-0AC7-4EBD-9852-D89D1C1E7F18}" srcOrd="16" destOrd="0" presId="urn:microsoft.com/office/officeart/2008/layout/LinedList"/>
    <dgm:cxn modelId="{B7052D54-4A7E-4B36-A02B-5988268BCF80}" type="presParOf" srcId="{7E748C96-0AC7-4EBD-9852-D89D1C1E7F18}" destId="{617BC6DB-4E6D-452E-8159-D9F6D63F4855}" srcOrd="0" destOrd="0" presId="urn:microsoft.com/office/officeart/2008/layout/LinedList"/>
    <dgm:cxn modelId="{DD6C23B3-C5DE-41D6-B3D5-146E16958CD2}" type="presParOf" srcId="{7E748C96-0AC7-4EBD-9852-D89D1C1E7F18}" destId="{6CB5D04B-7B30-4FCF-94A0-2F3EB8E418ED}" srcOrd="1" destOrd="0" presId="urn:microsoft.com/office/officeart/2008/layout/LinedList"/>
    <dgm:cxn modelId="{97E1764D-CF2B-400E-93F3-8B578F365533}" type="presParOf" srcId="{7E748C96-0AC7-4EBD-9852-D89D1C1E7F18}" destId="{F054AFD3-F622-4FD6-BBA5-43BE62B6DF80}" srcOrd="2" destOrd="0" presId="urn:microsoft.com/office/officeart/2008/layout/LinedList"/>
    <dgm:cxn modelId="{B2BF67B3-AEA2-450E-9043-08853E66F3BC}" type="presParOf" srcId="{8D6D3A58-8154-44EE-908E-32139E777B07}" destId="{B397CA7D-7505-475C-9526-9432AE79C77D}" srcOrd="17" destOrd="0" presId="urn:microsoft.com/office/officeart/2008/layout/LinedList"/>
    <dgm:cxn modelId="{C7606BED-250E-4DB3-B935-C57E7E9403D0}" type="presParOf" srcId="{8D6D3A58-8154-44EE-908E-32139E777B07}" destId="{4C3C2E5B-24FE-44AA-BE41-FBADBA8295DE}"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B35C52-B6EE-466D-9E4B-6937EF30B1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AC515A-C09E-47A3-B420-9809B50494BA}">
      <dgm:prSet custT="1"/>
      <dgm:spPr/>
      <dgm:t>
        <a:bodyPr/>
        <a:lstStyle/>
        <a:p>
          <a:r>
            <a:rPr lang="en-GB" sz="2400" dirty="0"/>
            <a:t>Suppliers effectively had two positions on involuntary prepayment:</a:t>
          </a:r>
          <a:endParaRPr lang="en-US" sz="2400" dirty="0"/>
        </a:p>
      </dgm:t>
    </dgm:pt>
    <dgm:pt modelId="{32E38BEE-EC4D-4A5F-9938-31D2A3B400D7}" type="parTrans" cxnId="{44252DF1-D3AB-4C0D-ACBE-F576E240C194}">
      <dgm:prSet/>
      <dgm:spPr/>
      <dgm:t>
        <a:bodyPr/>
        <a:lstStyle/>
        <a:p>
          <a:endParaRPr lang="en-US"/>
        </a:p>
      </dgm:t>
    </dgm:pt>
    <dgm:pt modelId="{19F828FB-1E50-4D4E-AD9C-6BE00759CC4E}" type="sibTrans" cxnId="{44252DF1-D3AB-4C0D-ACBE-F576E240C194}">
      <dgm:prSet/>
      <dgm:spPr/>
      <dgm:t>
        <a:bodyPr/>
        <a:lstStyle/>
        <a:p>
          <a:endParaRPr lang="en-US"/>
        </a:p>
      </dgm:t>
    </dgm:pt>
    <dgm:pt modelId="{DF227A64-4CCE-448B-BB65-E355E04A46F0}">
      <dgm:prSet custT="1"/>
      <dgm:spPr/>
      <dgm:t>
        <a:bodyPr/>
        <a:lstStyle/>
        <a:p>
          <a:r>
            <a:rPr lang="en-GB" sz="2400" dirty="0"/>
            <a:t>That many consumers could afford to pay, but were refusing to do so, and would phone up and pay the balance owed before a PPM was actually fitted</a:t>
          </a:r>
          <a:endParaRPr lang="en-US" sz="2400" dirty="0"/>
        </a:p>
      </dgm:t>
    </dgm:pt>
    <dgm:pt modelId="{448C3FB1-6AC7-4D02-B64C-57339D751692}" type="parTrans" cxnId="{975885DF-BCE4-4E88-8E62-8292C4B1D65E}">
      <dgm:prSet/>
      <dgm:spPr/>
      <dgm:t>
        <a:bodyPr/>
        <a:lstStyle/>
        <a:p>
          <a:endParaRPr lang="en-US"/>
        </a:p>
      </dgm:t>
    </dgm:pt>
    <dgm:pt modelId="{664C04FB-29FB-4886-BED1-6A3C6B3294BA}" type="sibTrans" cxnId="{975885DF-BCE4-4E88-8E62-8292C4B1D65E}">
      <dgm:prSet/>
      <dgm:spPr/>
      <dgm:t>
        <a:bodyPr/>
        <a:lstStyle/>
        <a:p>
          <a:endParaRPr lang="en-US"/>
        </a:p>
      </dgm:t>
    </dgm:pt>
    <dgm:pt modelId="{39B96F0A-72C2-42AC-89AA-2897D18BAB6E}">
      <dgm:prSet custT="1"/>
      <dgm:spPr/>
      <dgm:t>
        <a:bodyPr/>
        <a:lstStyle/>
        <a:p>
          <a:r>
            <a:rPr lang="en-GB" sz="2400" dirty="0"/>
            <a:t>That prepayment meters were a necessary budgeting tool allowing consumers to manage their energy use and costs better</a:t>
          </a:r>
          <a:endParaRPr lang="en-US" sz="2400" dirty="0"/>
        </a:p>
      </dgm:t>
    </dgm:pt>
    <dgm:pt modelId="{689E7D1E-BD3A-45E8-B904-63651FEEE3F7}" type="parTrans" cxnId="{E6D3E49E-5052-4F9A-9326-720A0BEE40A5}">
      <dgm:prSet/>
      <dgm:spPr/>
      <dgm:t>
        <a:bodyPr/>
        <a:lstStyle/>
        <a:p>
          <a:endParaRPr lang="en-US"/>
        </a:p>
      </dgm:t>
    </dgm:pt>
    <dgm:pt modelId="{75A551AE-D251-4E9E-B052-6102CD558A9F}" type="sibTrans" cxnId="{E6D3E49E-5052-4F9A-9326-720A0BEE40A5}">
      <dgm:prSet/>
      <dgm:spPr/>
      <dgm:t>
        <a:bodyPr/>
        <a:lstStyle/>
        <a:p>
          <a:endParaRPr lang="en-US"/>
        </a:p>
      </dgm:t>
    </dgm:pt>
    <dgm:pt modelId="{CF23C674-7F36-400B-A649-BBF58011D291}">
      <dgm:prSet custT="1"/>
      <dgm:spPr/>
      <dgm:t>
        <a:bodyPr/>
        <a:lstStyle/>
        <a:p>
          <a:r>
            <a:rPr lang="en-GB" sz="2400" dirty="0"/>
            <a:t>While there may be a degree of truth to both these positions – the reality was often an overzealous approach in practice</a:t>
          </a:r>
          <a:endParaRPr lang="en-US" sz="2400" dirty="0"/>
        </a:p>
      </dgm:t>
    </dgm:pt>
    <dgm:pt modelId="{4FF2F6B9-9159-4046-923E-ADCC914517F9}" type="parTrans" cxnId="{AC0D0728-4382-4D21-9426-BD18B5AA1439}">
      <dgm:prSet/>
      <dgm:spPr/>
      <dgm:t>
        <a:bodyPr/>
        <a:lstStyle/>
        <a:p>
          <a:endParaRPr lang="en-US"/>
        </a:p>
      </dgm:t>
    </dgm:pt>
    <dgm:pt modelId="{B07EA6B4-9A6F-4D1F-B7DF-45C9F292E30B}" type="sibTrans" cxnId="{AC0D0728-4382-4D21-9426-BD18B5AA1439}">
      <dgm:prSet/>
      <dgm:spPr/>
      <dgm:t>
        <a:bodyPr/>
        <a:lstStyle/>
        <a:p>
          <a:endParaRPr lang="en-US"/>
        </a:p>
      </dgm:t>
    </dgm:pt>
    <dgm:pt modelId="{7EC9BB16-5100-42D2-8F1D-5AE4775AE9BA}">
      <dgm:prSet custT="1"/>
      <dgm:spPr/>
      <dgm:t>
        <a:bodyPr/>
        <a:lstStyle/>
        <a:p>
          <a:endParaRPr lang="en-US" sz="2400" dirty="0"/>
        </a:p>
      </dgm:t>
    </dgm:pt>
    <dgm:pt modelId="{E20A6796-93D2-450F-9136-5F261EDA3B36}" type="parTrans" cxnId="{CFC384EA-19A1-4A51-8399-0B78AE50EA3C}">
      <dgm:prSet/>
      <dgm:spPr/>
      <dgm:t>
        <a:bodyPr/>
        <a:lstStyle/>
        <a:p>
          <a:endParaRPr lang="en-GB"/>
        </a:p>
      </dgm:t>
    </dgm:pt>
    <dgm:pt modelId="{0382E1E4-FD58-4EAE-AD72-D5742C82F951}" type="sibTrans" cxnId="{CFC384EA-19A1-4A51-8399-0B78AE50EA3C}">
      <dgm:prSet/>
      <dgm:spPr/>
      <dgm:t>
        <a:bodyPr/>
        <a:lstStyle/>
        <a:p>
          <a:endParaRPr lang="en-GB"/>
        </a:p>
      </dgm:t>
    </dgm:pt>
    <dgm:pt modelId="{480D379C-578D-4456-B3C2-7AF4DD56E6A3}">
      <dgm:prSet custT="1"/>
      <dgm:spPr/>
      <dgm:t>
        <a:bodyPr/>
        <a:lstStyle/>
        <a:p>
          <a:endParaRPr lang="en-US" sz="2400" dirty="0"/>
        </a:p>
      </dgm:t>
    </dgm:pt>
    <dgm:pt modelId="{0DA03D13-C4F7-4105-82D1-3CBE3901CF25}" type="parTrans" cxnId="{98495CCE-C09D-4E3D-9A7C-E722A0098F7E}">
      <dgm:prSet/>
      <dgm:spPr/>
      <dgm:t>
        <a:bodyPr/>
        <a:lstStyle/>
        <a:p>
          <a:endParaRPr lang="en-GB"/>
        </a:p>
      </dgm:t>
    </dgm:pt>
    <dgm:pt modelId="{214A118D-D51A-489A-B1CE-254CB40CFA76}" type="sibTrans" cxnId="{98495CCE-C09D-4E3D-9A7C-E722A0098F7E}">
      <dgm:prSet/>
      <dgm:spPr/>
      <dgm:t>
        <a:bodyPr/>
        <a:lstStyle/>
        <a:p>
          <a:endParaRPr lang="en-GB"/>
        </a:p>
      </dgm:t>
    </dgm:pt>
    <dgm:pt modelId="{BA7A1411-09D0-4072-A0BF-95CD1DC8BE17}">
      <dgm:prSet custT="1"/>
      <dgm:spPr/>
      <dgm:t>
        <a:bodyPr/>
        <a:lstStyle/>
        <a:p>
          <a:endParaRPr lang="en-US" sz="2400" dirty="0"/>
        </a:p>
      </dgm:t>
    </dgm:pt>
    <dgm:pt modelId="{EE8120F4-AE1F-42E3-8533-333330BD0C67}" type="parTrans" cxnId="{D8F514EF-BE4C-4CD3-A49D-FEDE01FDCA44}">
      <dgm:prSet/>
      <dgm:spPr/>
      <dgm:t>
        <a:bodyPr/>
        <a:lstStyle/>
        <a:p>
          <a:endParaRPr lang="en-GB"/>
        </a:p>
      </dgm:t>
    </dgm:pt>
    <dgm:pt modelId="{2A90F895-352A-43C6-808B-C188241F0D15}" type="sibTrans" cxnId="{D8F514EF-BE4C-4CD3-A49D-FEDE01FDCA44}">
      <dgm:prSet/>
      <dgm:spPr/>
      <dgm:t>
        <a:bodyPr/>
        <a:lstStyle/>
        <a:p>
          <a:endParaRPr lang="en-GB"/>
        </a:p>
      </dgm:t>
    </dgm:pt>
    <dgm:pt modelId="{2948621D-2E64-40D1-A8E7-5DC00B4C018B}" type="pres">
      <dgm:prSet presAssocID="{84B35C52-B6EE-466D-9E4B-6937EF30B161}" presName="linear" presStyleCnt="0">
        <dgm:presLayoutVars>
          <dgm:animLvl val="lvl"/>
          <dgm:resizeHandles val="exact"/>
        </dgm:presLayoutVars>
      </dgm:prSet>
      <dgm:spPr/>
    </dgm:pt>
    <dgm:pt modelId="{CA480309-4E60-4ED1-AED9-3B1AA6009832}" type="pres">
      <dgm:prSet presAssocID="{11AC515A-C09E-47A3-B420-9809B50494BA}" presName="parentText" presStyleLbl="node1" presStyleIdx="0" presStyleCnt="2" custLinFactNeighborY="-14495">
        <dgm:presLayoutVars>
          <dgm:chMax val="0"/>
          <dgm:bulletEnabled val="1"/>
        </dgm:presLayoutVars>
      </dgm:prSet>
      <dgm:spPr/>
    </dgm:pt>
    <dgm:pt modelId="{B040461E-F1F4-41A9-A48E-5CBAEC9A575C}" type="pres">
      <dgm:prSet presAssocID="{11AC515A-C09E-47A3-B420-9809B50494BA}" presName="childText" presStyleLbl="revTx" presStyleIdx="0" presStyleCnt="1">
        <dgm:presLayoutVars>
          <dgm:bulletEnabled val="1"/>
        </dgm:presLayoutVars>
      </dgm:prSet>
      <dgm:spPr/>
    </dgm:pt>
    <dgm:pt modelId="{BB0629A4-2E87-4F2C-B94B-A0753243BEB4}" type="pres">
      <dgm:prSet presAssocID="{CF23C674-7F36-400B-A649-BBF58011D291}" presName="parentText" presStyleLbl="node1" presStyleIdx="1" presStyleCnt="2">
        <dgm:presLayoutVars>
          <dgm:chMax val="0"/>
          <dgm:bulletEnabled val="1"/>
        </dgm:presLayoutVars>
      </dgm:prSet>
      <dgm:spPr/>
    </dgm:pt>
  </dgm:ptLst>
  <dgm:cxnLst>
    <dgm:cxn modelId="{EF172B00-35D9-4A7D-8843-BD6510886E2E}" type="presOf" srcId="{BA7A1411-09D0-4072-A0BF-95CD1DC8BE17}" destId="{B040461E-F1F4-41A9-A48E-5CBAEC9A575C}" srcOrd="0" destOrd="0" presId="urn:microsoft.com/office/officeart/2005/8/layout/vList2"/>
    <dgm:cxn modelId="{11BC921A-C1FD-408B-BD8F-CA9BEDBC8307}" type="presOf" srcId="{480D379C-578D-4456-B3C2-7AF4DD56E6A3}" destId="{B040461E-F1F4-41A9-A48E-5CBAEC9A575C}" srcOrd="0" destOrd="4" presId="urn:microsoft.com/office/officeart/2005/8/layout/vList2"/>
    <dgm:cxn modelId="{AC0D0728-4382-4D21-9426-BD18B5AA1439}" srcId="{84B35C52-B6EE-466D-9E4B-6937EF30B161}" destId="{CF23C674-7F36-400B-A649-BBF58011D291}" srcOrd="1" destOrd="0" parTransId="{4FF2F6B9-9159-4046-923E-ADCC914517F9}" sibTransId="{B07EA6B4-9A6F-4D1F-B7DF-45C9F292E30B}"/>
    <dgm:cxn modelId="{2C523B4F-848C-48EB-85A7-07B13CEC83FF}" type="presOf" srcId="{39B96F0A-72C2-42AC-89AA-2897D18BAB6E}" destId="{B040461E-F1F4-41A9-A48E-5CBAEC9A575C}" srcOrd="0" destOrd="3" presId="urn:microsoft.com/office/officeart/2005/8/layout/vList2"/>
    <dgm:cxn modelId="{ED6C1979-E6F0-4563-B77A-93BA6A0330F6}" type="presOf" srcId="{CF23C674-7F36-400B-A649-BBF58011D291}" destId="{BB0629A4-2E87-4F2C-B94B-A0753243BEB4}" srcOrd="0" destOrd="0" presId="urn:microsoft.com/office/officeart/2005/8/layout/vList2"/>
    <dgm:cxn modelId="{91E95396-2318-4371-B672-497B9AF16E9D}" type="presOf" srcId="{84B35C52-B6EE-466D-9E4B-6937EF30B161}" destId="{2948621D-2E64-40D1-A8E7-5DC00B4C018B}" srcOrd="0" destOrd="0" presId="urn:microsoft.com/office/officeart/2005/8/layout/vList2"/>
    <dgm:cxn modelId="{E6D3E49E-5052-4F9A-9326-720A0BEE40A5}" srcId="{11AC515A-C09E-47A3-B420-9809B50494BA}" destId="{39B96F0A-72C2-42AC-89AA-2897D18BAB6E}" srcOrd="3" destOrd="0" parTransId="{689E7D1E-BD3A-45E8-B904-63651FEEE3F7}" sibTransId="{75A551AE-D251-4E9E-B052-6102CD558A9F}"/>
    <dgm:cxn modelId="{B94A7BB9-27B5-4CD4-B041-6D66CD250630}" type="presOf" srcId="{11AC515A-C09E-47A3-B420-9809B50494BA}" destId="{CA480309-4E60-4ED1-AED9-3B1AA6009832}" srcOrd="0" destOrd="0" presId="urn:microsoft.com/office/officeart/2005/8/layout/vList2"/>
    <dgm:cxn modelId="{22A3E5C8-2620-4EA2-89EE-2480B6F57B36}" type="presOf" srcId="{DF227A64-4CCE-448B-BB65-E355E04A46F0}" destId="{B040461E-F1F4-41A9-A48E-5CBAEC9A575C}" srcOrd="0" destOrd="1" presId="urn:microsoft.com/office/officeart/2005/8/layout/vList2"/>
    <dgm:cxn modelId="{98495CCE-C09D-4E3D-9A7C-E722A0098F7E}" srcId="{11AC515A-C09E-47A3-B420-9809B50494BA}" destId="{480D379C-578D-4456-B3C2-7AF4DD56E6A3}" srcOrd="4" destOrd="0" parTransId="{0DA03D13-C4F7-4105-82D1-3CBE3901CF25}" sibTransId="{214A118D-D51A-489A-B1CE-254CB40CFA76}"/>
    <dgm:cxn modelId="{975885DF-BCE4-4E88-8E62-8292C4B1D65E}" srcId="{11AC515A-C09E-47A3-B420-9809B50494BA}" destId="{DF227A64-4CCE-448B-BB65-E355E04A46F0}" srcOrd="1" destOrd="0" parTransId="{448C3FB1-6AC7-4D02-B64C-57339D751692}" sibTransId="{664C04FB-29FB-4886-BED1-6A3C6B3294BA}"/>
    <dgm:cxn modelId="{CFC384EA-19A1-4A51-8399-0B78AE50EA3C}" srcId="{11AC515A-C09E-47A3-B420-9809B50494BA}" destId="{7EC9BB16-5100-42D2-8F1D-5AE4775AE9BA}" srcOrd="2" destOrd="0" parTransId="{E20A6796-93D2-450F-9136-5F261EDA3B36}" sibTransId="{0382E1E4-FD58-4EAE-AD72-D5742C82F951}"/>
    <dgm:cxn modelId="{D8F514EF-BE4C-4CD3-A49D-FEDE01FDCA44}" srcId="{11AC515A-C09E-47A3-B420-9809B50494BA}" destId="{BA7A1411-09D0-4072-A0BF-95CD1DC8BE17}" srcOrd="0" destOrd="0" parTransId="{EE8120F4-AE1F-42E3-8533-333330BD0C67}" sibTransId="{2A90F895-352A-43C6-808B-C188241F0D15}"/>
    <dgm:cxn modelId="{44252DF1-D3AB-4C0D-ACBE-F576E240C194}" srcId="{84B35C52-B6EE-466D-9E4B-6937EF30B161}" destId="{11AC515A-C09E-47A3-B420-9809B50494BA}" srcOrd="0" destOrd="0" parTransId="{32E38BEE-EC4D-4A5F-9938-31D2A3B400D7}" sibTransId="{19F828FB-1E50-4D4E-AD9C-6BE00759CC4E}"/>
    <dgm:cxn modelId="{AE7BEDFB-83D5-4602-AD84-3E2E0FFBCD3E}" type="presOf" srcId="{7EC9BB16-5100-42D2-8F1D-5AE4775AE9BA}" destId="{B040461E-F1F4-41A9-A48E-5CBAEC9A575C}" srcOrd="0" destOrd="2" presId="urn:microsoft.com/office/officeart/2005/8/layout/vList2"/>
    <dgm:cxn modelId="{C0A0E026-A1F5-42F9-8247-7C021B2320F8}" type="presParOf" srcId="{2948621D-2E64-40D1-A8E7-5DC00B4C018B}" destId="{CA480309-4E60-4ED1-AED9-3B1AA6009832}" srcOrd="0" destOrd="0" presId="urn:microsoft.com/office/officeart/2005/8/layout/vList2"/>
    <dgm:cxn modelId="{AF42A284-A958-4DEC-B2C1-A7A924E880FA}" type="presParOf" srcId="{2948621D-2E64-40D1-A8E7-5DC00B4C018B}" destId="{B040461E-F1F4-41A9-A48E-5CBAEC9A575C}" srcOrd="1" destOrd="0" presId="urn:microsoft.com/office/officeart/2005/8/layout/vList2"/>
    <dgm:cxn modelId="{778C8FC8-E260-4A62-AB9D-389BFAD77034}" type="presParOf" srcId="{2948621D-2E64-40D1-A8E7-5DC00B4C018B}" destId="{BB0629A4-2E87-4F2C-B94B-A0753243BEB4}"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D5088-A438-4E1B-88CE-DDC267DBB939}">
      <dsp:nvSpPr>
        <dsp:cNvPr id="0" name=""/>
        <dsp:cNvSpPr/>
      </dsp:nvSpPr>
      <dsp:spPr>
        <a:xfrm>
          <a:off x="1701821" y="605670"/>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4B3A9-08FC-4F61-9CED-945C7CDDA9DD}">
      <dsp:nvSpPr>
        <dsp:cNvPr id="0" name=""/>
        <dsp:cNvSpPr/>
      </dsp:nvSpPr>
      <dsp:spPr>
        <a:xfrm>
          <a:off x="2169821" y="107367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1DCA6-8BA5-4EB8-9796-53AA243CD368}">
      <dsp:nvSpPr>
        <dsp:cNvPr id="0" name=""/>
        <dsp:cNvSpPr/>
      </dsp:nvSpPr>
      <dsp:spPr>
        <a:xfrm>
          <a:off x="999821" y="3485671"/>
          <a:ext cx="36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solidFill>
                <a:schemeClr val="bg1"/>
              </a:solidFill>
            </a:rPr>
            <a:t>The EHU was set up in October 2008  to assist vulnerable domestic and micro-business energy and postal consumers across GB.</a:t>
          </a:r>
          <a:endParaRPr lang="en-US" sz="1600" kern="1200" dirty="0">
            <a:solidFill>
              <a:schemeClr val="bg1"/>
            </a:solidFill>
          </a:endParaRPr>
        </a:p>
      </dsp:txBody>
      <dsp:txXfrm>
        <a:off x="999821" y="3485671"/>
        <a:ext cx="3600000" cy="1012500"/>
      </dsp:txXfrm>
    </dsp:sp>
    <dsp:sp modelId="{46409258-2A1C-4E0B-AEE3-5F442953286E}">
      <dsp:nvSpPr>
        <dsp:cNvPr id="0" name=""/>
        <dsp:cNvSpPr/>
      </dsp:nvSpPr>
      <dsp:spPr>
        <a:xfrm>
          <a:off x="5931822" y="605670"/>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20A09-7964-4774-9BD3-8503F090E2F2}">
      <dsp:nvSpPr>
        <dsp:cNvPr id="0" name=""/>
        <dsp:cNvSpPr/>
      </dsp:nvSpPr>
      <dsp:spPr>
        <a:xfrm>
          <a:off x="6399822" y="107367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21969-A7EC-4E1F-B7F8-62263CA2C2D8}">
      <dsp:nvSpPr>
        <dsp:cNvPr id="0" name=""/>
        <dsp:cNvSpPr/>
      </dsp:nvSpPr>
      <dsp:spPr>
        <a:xfrm>
          <a:off x="5229822" y="3485671"/>
          <a:ext cx="360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solidFill>
                <a:schemeClr val="bg1"/>
              </a:solidFill>
            </a:rPr>
            <a:t>In April 2014 management of the EHU passed from Consumer Futures to Citizens Advice Scotland.</a:t>
          </a:r>
          <a:endParaRPr lang="en-US" sz="1600" kern="1200" dirty="0">
            <a:solidFill>
              <a:schemeClr val="bg1"/>
            </a:solidFill>
          </a:endParaRPr>
        </a:p>
      </dsp:txBody>
      <dsp:txXfrm>
        <a:off x="5229822" y="3485671"/>
        <a:ext cx="3600000" cy="101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B15FC-E51D-4D3E-8F64-486920070E99}">
      <dsp:nvSpPr>
        <dsp:cNvPr id="0" name=""/>
        <dsp:cNvSpPr/>
      </dsp:nvSpPr>
      <dsp:spPr>
        <a:xfrm rot="5400000">
          <a:off x="6274427" y="-2432218"/>
          <a:ext cx="1335395" cy="6533764"/>
        </a:xfrm>
        <a:prstGeom prst="round2SameRect">
          <a:avLst/>
        </a:prstGeom>
        <a:solidFill>
          <a:srgbClr val="00A5C2">
            <a:alpha val="90000"/>
            <a:tint val="40000"/>
            <a:hueOff val="0"/>
            <a:satOff val="0"/>
            <a:lumOff val="0"/>
            <a:alphaOff val="0"/>
          </a:srgbClr>
        </a:solidFill>
        <a:ln w="12700" cap="flat" cmpd="sng" algn="ctr">
          <a:solidFill>
            <a:srgbClr val="00A5C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b="1" kern="1200" dirty="0">
              <a:solidFill>
                <a:schemeClr val="tx1"/>
              </a:solidFill>
              <a:latin typeface="Tahoma"/>
              <a:ea typeface="+mn-ea"/>
              <a:cs typeface="+mn-cs"/>
            </a:rPr>
            <a:t>Section 12 </a:t>
          </a:r>
          <a:r>
            <a:rPr lang="en-US" sz="1400" kern="1200" dirty="0">
              <a:solidFill>
                <a:srgbClr val="4A4A49">
                  <a:hueOff val="0"/>
                  <a:satOff val="0"/>
                  <a:lumOff val="0"/>
                  <a:alphaOff val="0"/>
                </a:srgbClr>
              </a:solidFill>
              <a:latin typeface="Tahoma"/>
              <a:ea typeface="+mn-ea"/>
              <a:cs typeface="+mn-cs"/>
            </a:rPr>
            <a:t>– powers to investigate complaints on behalf of vulnerable people who need extra support</a:t>
          </a:r>
          <a:endParaRPr lang="en-GB" sz="1400" kern="1200" dirty="0">
            <a:solidFill>
              <a:srgbClr val="4A4A49">
                <a:hueOff val="0"/>
                <a:satOff val="0"/>
                <a:lumOff val="0"/>
                <a:alphaOff val="0"/>
              </a:srgbClr>
            </a:solidFill>
            <a:latin typeface="Tahoma"/>
            <a:ea typeface="+mn-ea"/>
            <a:cs typeface="+mn-cs"/>
          </a:endParaRPr>
        </a:p>
        <a:p>
          <a:pPr marL="114300" lvl="1" indent="-114300" algn="l" defTabSz="622300">
            <a:lnSpc>
              <a:spcPct val="90000"/>
            </a:lnSpc>
            <a:spcBef>
              <a:spcPct val="0"/>
            </a:spcBef>
            <a:spcAft>
              <a:spcPct val="15000"/>
            </a:spcAft>
            <a:buFont typeface="Symbol" panose="05050102010706020507" pitchFamily="18" charset="2"/>
            <a:buChar char=""/>
          </a:pPr>
          <a:r>
            <a:rPr lang="en-US" sz="1400" b="1" kern="1200" dirty="0">
              <a:solidFill>
                <a:srgbClr val="4A4A49">
                  <a:hueOff val="0"/>
                  <a:satOff val="0"/>
                  <a:lumOff val="0"/>
                  <a:alphaOff val="0"/>
                </a:srgbClr>
              </a:solidFill>
              <a:latin typeface="Tahoma"/>
              <a:ea typeface="+mn-ea"/>
              <a:cs typeface="+mn-cs"/>
            </a:rPr>
            <a:t>Section 13 </a:t>
          </a:r>
          <a:r>
            <a:rPr lang="en-US" sz="1400" kern="1200" dirty="0">
              <a:solidFill>
                <a:srgbClr val="4A4A49">
                  <a:hueOff val="0"/>
                  <a:satOff val="0"/>
                  <a:lumOff val="0"/>
                  <a:alphaOff val="0"/>
                </a:srgbClr>
              </a:solidFill>
              <a:latin typeface="Tahoma"/>
              <a:ea typeface="+mn-ea"/>
              <a:cs typeface="+mn-cs"/>
            </a:rPr>
            <a:t>– duty to investigate those disconnected or at risk of disconnection</a:t>
          </a:r>
          <a:endParaRPr lang="en-GB" sz="1400" kern="1200" dirty="0">
            <a:solidFill>
              <a:srgbClr val="4A4A49">
                <a:hueOff val="0"/>
                <a:satOff val="0"/>
                <a:lumOff val="0"/>
                <a:alphaOff val="0"/>
              </a:srgbClr>
            </a:solidFill>
            <a:latin typeface="Tahoma"/>
            <a:ea typeface="+mn-ea"/>
            <a:cs typeface="+mn-cs"/>
          </a:endParaRPr>
        </a:p>
        <a:p>
          <a:pPr marL="114300" lvl="1" indent="-114300" algn="l" defTabSz="622300">
            <a:lnSpc>
              <a:spcPct val="90000"/>
            </a:lnSpc>
            <a:spcBef>
              <a:spcPct val="0"/>
            </a:spcBef>
            <a:spcAft>
              <a:spcPct val="15000"/>
            </a:spcAft>
            <a:buFont typeface="Symbol" panose="05050102010706020507" pitchFamily="18" charset="2"/>
            <a:buChar char=""/>
          </a:pPr>
          <a:r>
            <a:rPr lang="en-GB" sz="1400" b="1" kern="1200" dirty="0">
              <a:solidFill>
                <a:srgbClr val="4A4A49">
                  <a:hueOff val="0"/>
                  <a:satOff val="0"/>
                  <a:lumOff val="0"/>
                  <a:alphaOff val="0"/>
                </a:srgbClr>
              </a:solidFill>
              <a:latin typeface="Tahoma"/>
              <a:ea typeface="+mn-ea"/>
              <a:cs typeface="+mn-cs"/>
            </a:rPr>
            <a:t>Section 14 </a:t>
          </a:r>
          <a:r>
            <a:rPr lang="en-GB" sz="1400" kern="1200" dirty="0">
              <a:solidFill>
                <a:srgbClr val="4A4A49">
                  <a:hueOff val="0"/>
                  <a:satOff val="0"/>
                  <a:lumOff val="0"/>
                  <a:alphaOff val="0"/>
                </a:srgbClr>
              </a:solidFill>
              <a:latin typeface="Tahoma"/>
              <a:ea typeface="+mn-ea"/>
              <a:cs typeface="+mn-cs"/>
            </a:rPr>
            <a:t>– duty to identify and refer compliance concerns to the regulator regarding section 12 and section 13 complaints </a:t>
          </a:r>
        </a:p>
      </dsp:txBody>
      <dsp:txXfrm rot="-5400000">
        <a:off x="3675243" y="232155"/>
        <a:ext cx="6468575" cy="1205017"/>
      </dsp:txXfrm>
    </dsp:sp>
    <dsp:sp modelId="{8FDCADFB-53D0-430A-B0D1-2C4AF19F93E7}">
      <dsp:nvSpPr>
        <dsp:cNvPr id="0" name=""/>
        <dsp:cNvSpPr/>
      </dsp:nvSpPr>
      <dsp:spPr>
        <a:xfrm>
          <a:off x="0" y="0"/>
          <a:ext cx="3675242" cy="1669244"/>
        </a:xfrm>
        <a:prstGeom prst="roundRect">
          <a:avLst/>
        </a:prstGeom>
        <a:solidFill>
          <a:srgbClr val="00A5C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Tahoma"/>
              <a:ea typeface="+mn-ea"/>
              <a:cs typeface="+mn-cs"/>
            </a:rPr>
            <a:t>Powers and duties set within CEAR Act 2007:</a:t>
          </a:r>
          <a:endParaRPr lang="en-GB" sz="1600" b="1" kern="1200" dirty="0">
            <a:solidFill>
              <a:sysClr val="window" lastClr="FFFFFF"/>
            </a:solidFill>
            <a:latin typeface="Tahoma"/>
            <a:ea typeface="+mn-ea"/>
            <a:cs typeface="+mn-cs"/>
          </a:endParaRPr>
        </a:p>
      </dsp:txBody>
      <dsp:txXfrm>
        <a:off x="81486" y="81486"/>
        <a:ext cx="3512270" cy="1506272"/>
      </dsp:txXfrm>
    </dsp:sp>
    <dsp:sp modelId="{D3C7C296-5366-49E2-BCD8-0046ED675DBF}">
      <dsp:nvSpPr>
        <dsp:cNvPr id="0" name=""/>
        <dsp:cNvSpPr/>
      </dsp:nvSpPr>
      <dsp:spPr>
        <a:xfrm rot="5400000">
          <a:off x="6274427" y="-605638"/>
          <a:ext cx="1335395" cy="6533764"/>
        </a:xfrm>
        <a:prstGeom prst="round2SameRect">
          <a:avLst/>
        </a:prstGeom>
        <a:solidFill>
          <a:srgbClr val="00A5C2">
            <a:alpha val="90000"/>
            <a:tint val="40000"/>
            <a:hueOff val="0"/>
            <a:satOff val="0"/>
            <a:lumOff val="0"/>
            <a:alphaOff val="0"/>
          </a:srgbClr>
        </a:solidFill>
        <a:ln w="12700" cap="flat" cmpd="sng" algn="ctr">
          <a:solidFill>
            <a:srgbClr val="00A5C2">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400" kern="1200" dirty="0">
              <a:solidFill>
                <a:srgbClr val="4A4A49">
                  <a:hueOff val="0"/>
                  <a:satOff val="0"/>
                  <a:lumOff val="0"/>
                  <a:alphaOff val="0"/>
                </a:srgbClr>
              </a:solidFill>
              <a:latin typeface="Tahoma"/>
              <a:ea typeface="+mn-ea"/>
              <a:cs typeface="+mn-cs"/>
            </a:rPr>
            <a:t>Second tier, specialist support – main referral partners are CitA Consumer Service (England and Wales), Advice Direct Scotland. Also, Ombudsman Services and Ofgem.</a:t>
          </a:r>
          <a:endParaRPr lang="en-GB" sz="1400" kern="1200" dirty="0">
            <a:solidFill>
              <a:srgbClr val="4A4A49">
                <a:hueOff val="0"/>
                <a:satOff val="0"/>
                <a:lumOff val="0"/>
                <a:alphaOff val="0"/>
              </a:srgbClr>
            </a:solidFill>
            <a:latin typeface="Tahoma"/>
            <a:ea typeface="+mn-ea"/>
            <a:cs typeface="+mn-cs"/>
          </a:endParaRPr>
        </a:p>
      </dsp:txBody>
      <dsp:txXfrm rot="-5400000">
        <a:off x="3675243" y="2058735"/>
        <a:ext cx="6468575" cy="1205017"/>
      </dsp:txXfrm>
    </dsp:sp>
    <dsp:sp modelId="{E4E8E23E-C0A6-436B-856C-7579E39D534C}">
      <dsp:nvSpPr>
        <dsp:cNvPr id="0" name=""/>
        <dsp:cNvSpPr/>
      </dsp:nvSpPr>
      <dsp:spPr>
        <a:xfrm>
          <a:off x="0" y="1752748"/>
          <a:ext cx="3675242" cy="1669244"/>
        </a:xfrm>
        <a:prstGeom prst="roundRect">
          <a:avLst/>
        </a:prstGeom>
        <a:solidFill>
          <a:srgbClr val="00A5C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 lastClr="FFFFFF"/>
              </a:solidFill>
              <a:latin typeface="Tahoma"/>
              <a:ea typeface="+mn-ea"/>
              <a:cs typeface="+mn-cs"/>
            </a:rPr>
            <a:t>Referral Only Service</a:t>
          </a:r>
          <a:endParaRPr lang="en-GB" sz="1600" b="1" kern="1200">
            <a:solidFill>
              <a:sysClr val="window" lastClr="FFFFFF"/>
            </a:solidFill>
            <a:latin typeface="Tahoma"/>
            <a:ea typeface="+mn-ea"/>
            <a:cs typeface="+mn-cs"/>
          </a:endParaRPr>
        </a:p>
      </dsp:txBody>
      <dsp:txXfrm>
        <a:off x="81486" y="1834234"/>
        <a:ext cx="3512270" cy="150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C3FC-B2FA-4B5D-9EB0-5F825BD11ABF}">
      <dsp:nvSpPr>
        <dsp:cNvPr id="0" name=""/>
        <dsp:cNvSpPr/>
      </dsp:nvSpPr>
      <dsp:spPr>
        <a:xfrm>
          <a:off x="0" y="0"/>
          <a:ext cx="91292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C287A-796A-417C-8478-A309D10B07F2}">
      <dsp:nvSpPr>
        <dsp:cNvPr id="0" name=""/>
        <dsp:cNvSpPr/>
      </dsp:nvSpPr>
      <dsp:spPr>
        <a:xfrm>
          <a:off x="0" y="0"/>
          <a:ext cx="1825859" cy="2884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The Extra Help Unit handled during 2023/24:</a:t>
          </a:r>
          <a:endParaRPr lang="en-US" sz="3200" kern="1200" dirty="0"/>
        </a:p>
      </dsp:txBody>
      <dsp:txXfrm>
        <a:off x="0" y="0"/>
        <a:ext cx="1825859" cy="2884516"/>
      </dsp:txXfrm>
    </dsp:sp>
    <dsp:sp modelId="{C3654154-8FAB-455C-8D6D-55BA4954E6F0}">
      <dsp:nvSpPr>
        <dsp:cNvPr id="0" name=""/>
        <dsp:cNvSpPr/>
      </dsp:nvSpPr>
      <dsp:spPr>
        <a:xfrm>
          <a:off x="1962798" y="22711"/>
          <a:ext cx="7166498" cy="45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28,000 Priority Complaints</a:t>
          </a:r>
          <a:endParaRPr lang="en-US" sz="2100" kern="1200" dirty="0"/>
        </a:p>
      </dsp:txBody>
      <dsp:txXfrm>
        <a:off x="1962798" y="22711"/>
        <a:ext cx="7166498" cy="454226"/>
      </dsp:txXfrm>
    </dsp:sp>
    <dsp:sp modelId="{8BA55355-457C-475C-B945-EABA834760BD}">
      <dsp:nvSpPr>
        <dsp:cNvPr id="0" name=""/>
        <dsp:cNvSpPr/>
      </dsp:nvSpPr>
      <dsp:spPr>
        <a:xfrm>
          <a:off x="1825859" y="476938"/>
          <a:ext cx="7303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3B09A-140C-4D26-9CC5-98FD8ADB4480}">
      <dsp:nvSpPr>
        <dsp:cNvPr id="0" name=""/>
        <dsp:cNvSpPr/>
      </dsp:nvSpPr>
      <dsp:spPr>
        <a:xfrm>
          <a:off x="1962798" y="499649"/>
          <a:ext cx="7166498" cy="45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6,000 Complex Complaints</a:t>
          </a:r>
          <a:endParaRPr lang="en-US" sz="2100" kern="1200" dirty="0"/>
        </a:p>
      </dsp:txBody>
      <dsp:txXfrm>
        <a:off x="1962798" y="499649"/>
        <a:ext cx="7166498" cy="454226"/>
      </dsp:txXfrm>
    </dsp:sp>
    <dsp:sp modelId="{C238EA57-2134-4ED1-8B2D-46D7AC875FC5}">
      <dsp:nvSpPr>
        <dsp:cNvPr id="0" name=""/>
        <dsp:cNvSpPr/>
      </dsp:nvSpPr>
      <dsp:spPr>
        <a:xfrm>
          <a:off x="1825859" y="953876"/>
          <a:ext cx="7303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A8C93-8070-4DE3-B1C7-BE90C98CE0D2}">
      <dsp:nvSpPr>
        <dsp:cNvPr id="0" name=""/>
        <dsp:cNvSpPr/>
      </dsp:nvSpPr>
      <dsp:spPr>
        <a:xfrm>
          <a:off x="1962798" y="976587"/>
          <a:ext cx="7166498" cy="45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3,600 Enquiries</a:t>
          </a:r>
          <a:endParaRPr lang="en-US" sz="2100" kern="1200"/>
        </a:p>
      </dsp:txBody>
      <dsp:txXfrm>
        <a:off x="1962798" y="976587"/>
        <a:ext cx="7166498" cy="454226"/>
      </dsp:txXfrm>
    </dsp:sp>
    <dsp:sp modelId="{29C1CEB3-E50B-45E6-8AE9-973C8449F0AE}">
      <dsp:nvSpPr>
        <dsp:cNvPr id="0" name=""/>
        <dsp:cNvSpPr/>
      </dsp:nvSpPr>
      <dsp:spPr>
        <a:xfrm>
          <a:off x="1825859" y="1430814"/>
          <a:ext cx="7303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A4F7A1-27E1-4514-A348-36FEDF8D5E27}">
      <dsp:nvSpPr>
        <dsp:cNvPr id="0" name=""/>
        <dsp:cNvSpPr/>
      </dsp:nvSpPr>
      <dsp:spPr>
        <a:xfrm>
          <a:off x="1962798" y="1453525"/>
          <a:ext cx="7166498" cy="45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1,200 Ask the Adviser contacts</a:t>
          </a:r>
          <a:endParaRPr lang="en-US" sz="2100" kern="1200"/>
        </a:p>
      </dsp:txBody>
      <dsp:txXfrm>
        <a:off x="1962798" y="1453525"/>
        <a:ext cx="7166498" cy="454226"/>
      </dsp:txXfrm>
    </dsp:sp>
    <dsp:sp modelId="{F283337E-6838-406D-B208-1C14F84D4AE2}">
      <dsp:nvSpPr>
        <dsp:cNvPr id="0" name=""/>
        <dsp:cNvSpPr/>
      </dsp:nvSpPr>
      <dsp:spPr>
        <a:xfrm>
          <a:off x="1825859" y="1907752"/>
          <a:ext cx="7303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6881E-DC82-4E13-93D6-B5AC1D9566A6}">
      <dsp:nvSpPr>
        <dsp:cNvPr id="0" name=""/>
        <dsp:cNvSpPr/>
      </dsp:nvSpPr>
      <dsp:spPr>
        <a:xfrm>
          <a:off x="1962798" y="1930463"/>
          <a:ext cx="7166498" cy="45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300 Additional Support referrals</a:t>
          </a:r>
          <a:endParaRPr lang="en-US" sz="2100" kern="1200" dirty="0"/>
        </a:p>
      </dsp:txBody>
      <dsp:txXfrm>
        <a:off x="1962798" y="1930463"/>
        <a:ext cx="7166498" cy="454226"/>
      </dsp:txXfrm>
    </dsp:sp>
    <dsp:sp modelId="{6D17C093-F5C6-48CD-AA12-22509DDEB641}">
      <dsp:nvSpPr>
        <dsp:cNvPr id="0" name=""/>
        <dsp:cNvSpPr/>
      </dsp:nvSpPr>
      <dsp:spPr>
        <a:xfrm>
          <a:off x="1825859" y="2384690"/>
          <a:ext cx="7303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B5D04B-7B30-4FCF-94A0-2F3EB8E418ED}">
      <dsp:nvSpPr>
        <dsp:cNvPr id="0" name=""/>
        <dsp:cNvSpPr/>
      </dsp:nvSpPr>
      <dsp:spPr>
        <a:xfrm>
          <a:off x="1962798" y="2407401"/>
          <a:ext cx="7166498" cy="454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78,000 incoming telephone calls</a:t>
          </a:r>
          <a:endParaRPr lang="en-US" sz="2100" kern="1200"/>
        </a:p>
      </dsp:txBody>
      <dsp:txXfrm>
        <a:off x="1962798" y="2407401"/>
        <a:ext cx="7166498" cy="454226"/>
      </dsp:txXfrm>
    </dsp:sp>
    <dsp:sp modelId="{B397CA7D-7505-475C-9526-9432AE79C77D}">
      <dsp:nvSpPr>
        <dsp:cNvPr id="0" name=""/>
        <dsp:cNvSpPr/>
      </dsp:nvSpPr>
      <dsp:spPr>
        <a:xfrm>
          <a:off x="1825859" y="2861628"/>
          <a:ext cx="73034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80309-4E60-4ED1-AED9-3B1AA6009832}">
      <dsp:nvSpPr>
        <dsp:cNvPr id="0" name=""/>
        <dsp:cNvSpPr/>
      </dsp:nvSpPr>
      <dsp:spPr>
        <a:xfrm>
          <a:off x="0" y="0"/>
          <a:ext cx="10418235" cy="946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Suppliers effectively had two positions on involuntary prepayment:</a:t>
          </a:r>
          <a:endParaRPr lang="en-US" sz="2400" kern="1200" dirty="0"/>
        </a:p>
      </dsp:txBody>
      <dsp:txXfrm>
        <a:off x="46224" y="46224"/>
        <a:ext cx="10325787" cy="854463"/>
      </dsp:txXfrm>
    </dsp:sp>
    <dsp:sp modelId="{B040461E-F1F4-41A9-A48E-5CBAEC9A575C}">
      <dsp:nvSpPr>
        <dsp:cNvPr id="0" name=""/>
        <dsp:cNvSpPr/>
      </dsp:nvSpPr>
      <dsp:spPr>
        <a:xfrm>
          <a:off x="0" y="948625"/>
          <a:ext cx="10418235" cy="272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779"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GB" sz="2400" kern="1200" dirty="0"/>
            <a:t>That many consumers could afford to pay, but were refusing to do so, and would phone up and pay the balance owed before a PPM was actually fitted</a:t>
          </a:r>
          <a:endParaRPr lang="en-US" sz="2400" kern="1200" dirty="0"/>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GB" sz="2400" kern="1200" dirty="0"/>
            <a:t>That prepayment meters were a necessary budgeting tool allowing consumers to manage their energy use and costs better</a:t>
          </a:r>
          <a:endParaRPr lang="en-US" sz="2400" kern="1200" dirty="0"/>
        </a:p>
        <a:p>
          <a:pPr marL="228600" lvl="1" indent="-228600" algn="l" defTabSz="1066800">
            <a:lnSpc>
              <a:spcPct val="90000"/>
            </a:lnSpc>
            <a:spcBef>
              <a:spcPct val="0"/>
            </a:spcBef>
            <a:spcAft>
              <a:spcPct val="20000"/>
            </a:spcAft>
            <a:buChar char="•"/>
          </a:pPr>
          <a:endParaRPr lang="en-US" sz="2400" kern="1200" dirty="0"/>
        </a:p>
      </dsp:txBody>
      <dsp:txXfrm>
        <a:off x="0" y="948625"/>
        <a:ext cx="10418235" cy="2721726"/>
      </dsp:txXfrm>
    </dsp:sp>
    <dsp:sp modelId="{BB0629A4-2E87-4F2C-B94B-A0753243BEB4}">
      <dsp:nvSpPr>
        <dsp:cNvPr id="0" name=""/>
        <dsp:cNvSpPr/>
      </dsp:nvSpPr>
      <dsp:spPr>
        <a:xfrm>
          <a:off x="0" y="3670351"/>
          <a:ext cx="10418235" cy="946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While there may be a degree of truth to both these positions – the reality was often an overzealous approach in practice</a:t>
          </a:r>
          <a:endParaRPr lang="en-US" sz="2400" kern="1200" dirty="0"/>
        </a:p>
      </dsp:txBody>
      <dsp:txXfrm>
        <a:off x="46224" y="3716575"/>
        <a:ext cx="10325787" cy="85446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90BBA-4423-42C0-92C8-B53EDD30B8FF}"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F2B79-41B9-4F36-B083-91D67537F5F7}" type="slidenum">
              <a:rPr lang="en-GB" smtClean="0"/>
              <a:t>‹#›</a:t>
            </a:fld>
            <a:endParaRPr lang="en-GB"/>
          </a:p>
        </p:txBody>
      </p:sp>
    </p:spTree>
    <p:extLst>
      <p:ext uri="{BB962C8B-B14F-4D97-AF65-F5344CB8AC3E}">
        <p14:creationId xmlns:p14="http://schemas.microsoft.com/office/powerpoint/2010/main" val="50811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Importance of transient nature of vulnerability (potential to exclude people by making assumptions and categorising people). Foundation of our communication around vulnerability – not tick box exercise.</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32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43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75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CF2B79-41B9-4F36-B083-91D67537F5F7}" type="slidenum">
              <a:rPr lang="en-GB" smtClean="0"/>
              <a:t>18</a:t>
            </a:fld>
            <a:endParaRPr lang="en-GB"/>
          </a:p>
        </p:txBody>
      </p:sp>
    </p:spTree>
    <p:extLst>
      <p:ext uri="{BB962C8B-B14F-4D97-AF65-F5344CB8AC3E}">
        <p14:creationId xmlns:p14="http://schemas.microsoft.com/office/powerpoint/2010/main" val="43886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CF2B79-41B9-4F36-B083-91D67537F5F7}" type="slidenum">
              <a:rPr lang="en-GB" smtClean="0"/>
              <a:t>20</a:t>
            </a:fld>
            <a:endParaRPr lang="en-GB"/>
          </a:p>
        </p:txBody>
      </p:sp>
    </p:spTree>
    <p:extLst>
      <p:ext uri="{BB962C8B-B14F-4D97-AF65-F5344CB8AC3E}">
        <p14:creationId xmlns:p14="http://schemas.microsoft.com/office/powerpoint/2010/main" val="164775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CF2B79-41B9-4F36-B083-91D67537F5F7}" type="slidenum">
              <a:rPr lang="en-GB" smtClean="0"/>
              <a:t>21</a:t>
            </a:fld>
            <a:endParaRPr lang="en-GB"/>
          </a:p>
        </p:txBody>
      </p:sp>
    </p:spTree>
    <p:extLst>
      <p:ext uri="{BB962C8B-B14F-4D97-AF65-F5344CB8AC3E}">
        <p14:creationId xmlns:p14="http://schemas.microsoft.com/office/powerpoint/2010/main" val="354655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A5AD-F309-CFEB-5D6A-1AF848E89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9D8E62-F2FC-C7CD-BE9A-FE9CADD9A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265A1E-3A20-3484-A85D-2C6A2771F993}"/>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5" name="Footer Placeholder 4">
            <a:extLst>
              <a:ext uri="{FF2B5EF4-FFF2-40B4-BE49-F238E27FC236}">
                <a16:creationId xmlns:a16="http://schemas.microsoft.com/office/drawing/2014/main" id="{82029F5A-B410-EC7A-EC5D-D0F24CA2E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290A8-EBC6-7B98-AEF2-D4996875C70D}"/>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124175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B813-0DB0-7879-F97C-DD6EE97FBE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86F5C2-4122-1194-F29C-6984AC6A7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9950F8-D012-56A6-2D8E-FE72D5D262BD}"/>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5" name="Footer Placeholder 4">
            <a:extLst>
              <a:ext uri="{FF2B5EF4-FFF2-40B4-BE49-F238E27FC236}">
                <a16:creationId xmlns:a16="http://schemas.microsoft.com/office/drawing/2014/main" id="{7055D22B-C072-3CA2-D042-E68FDBABEB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92A55F-E946-8D27-C7D0-A78245BF71D2}"/>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279557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A8CC4-345A-2422-C040-F375E4A310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48CB09-4473-2802-4A56-D90D9A905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76A2FE-7C43-F5C9-8127-2D89676BDCEC}"/>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5" name="Footer Placeholder 4">
            <a:extLst>
              <a:ext uri="{FF2B5EF4-FFF2-40B4-BE49-F238E27FC236}">
                <a16:creationId xmlns:a16="http://schemas.microsoft.com/office/drawing/2014/main" id="{AAC450DA-CD55-1D55-0E9B-36FF1A295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FB4C2-A110-856C-DB90-8886CE11D7FA}"/>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61038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EB24D1-11B2-4EF8-83B8-AFC5395828AD}"/>
              </a:ext>
            </a:extLst>
          </p:cNvPr>
          <p:cNvSpPr>
            <a:spLocks noGrp="1"/>
          </p:cNvSpPr>
          <p:nvPr>
            <p:ph type="pic" sz="quarter" idx="13"/>
          </p:nvPr>
        </p:nvSpPr>
        <p:spPr>
          <a:xfrm>
            <a:off x="-351" y="0"/>
            <a:ext cx="12144000" cy="6912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15586 w 9159586"/>
              <a:gd name="connsiteY3" fmla="*/ 6858000 h 6858000"/>
              <a:gd name="connsiteX4" fmla="*/ 0 w 9159586"/>
              <a:gd name="connsiteY4" fmla="*/ 1963882 h 6858000"/>
              <a:gd name="connsiteX5" fmla="*/ 15586 w 9159586"/>
              <a:gd name="connsiteY5"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15586 w 9159586"/>
              <a:gd name="connsiteY3" fmla="*/ 6858000 h 6858000"/>
              <a:gd name="connsiteX4" fmla="*/ 0 w 9159586"/>
              <a:gd name="connsiteY4" fmla="*/ 1963882 h 6858000"/>
              <a:gd name="connsiteX5" fmla="*/ 15586 w 9159586"/>
              <a:gd name="connsiteY5"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15586 w 9159586"/>
              <a:gd name="connsiteY4" fmla="*/ 68580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15586 w 9159586"/>
              <a:gd name="connsiteY4" fmla="*/ 68580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78559 w 9159586"/>
              <a:gd name="connsiteY4" fmla="*/ 4294314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78559 w 9159586"/>
              <a:gd name="connsiteY4" fmla="*/ 4294314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01151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3481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1799507 w 9159586"/>
              <a:gd name="connsiteY5" fmla="*/ 2344903 h 6858000"/>
              <a:gd name="connsiteX6" fmla="*/ 0 w 9159586"/>
              <a:gd name="connsiteY6" fmla="*/ 1963882 h 6858000"/>
              <a:gd name="connsiteX7" fmla="*/ 15586 w 9159586"/>
              <a:gd name="connsiteY7"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2921471 w 9159586"/>
              <a:gd name="connsiteY5" fmla="*/ 2737590 h 6858000"/>
              <a:gd name="connsiteX6" fmla="*/ 0 w 9159586"/>
              <a:gd name="connsiteY6" fmla="*/ 1963882 h 6858000"/>
              <a:gd name="connsiteX7" fmla="*/ 15586 w 9159586"/>
              <a:gd name="connsiteY7"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2921471 w 9159586"/>
              <a:gd name="connsiteY5" fmla="*/ 2737590 h 6858000"/>
              <a:gd name="connsiteX6" fmla="*/ 0 w 9159586"/>
              <a:gd name="connsiteY6" fmla="*/ 1963882 h 6858000"/>
              <a:gd name="connsiteX7" fmla="*/ 15586 w 9159586"/>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64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263" h="6858000">
                <a:moveTo>
                  <a:pt x="263" y="0"/>
                </a:moveTo>
                <a:lnTo>
                  <a:pt x="9144263" y="0"/>
                </a:lnTo>
                <a:lnTo>
                  <a:pt x="9144263" y="6858000"/>
                </a:lnTo>
                <a:lnTo>
                  <a:pt x="5365366" y="6858000"/>
                </a:lnTo>
                <a:cubicBezTo>
                  <a:pt x="6638252" y="5247409"/>
                  <a:pt x="6420205" y="5566467"/>
                  <a:pt x="6795918" y="5057249"/>
                </a:cubicBezTo>
                <a:cubicBezTo>
                  <a:pt x="7102054" y="4514075"/>
                  <a:pt x="6794009" y="3825146"/>
                  <a:pt x="6255347" y="3659124"/>
                </a:cubicBezTo>
                <a:lnTo>
                  <a:pt x="2499" y="1961249"/>
                </a:lnTo>
                <a:cubicBezTo>
                  <a:pt x="3955" y="1314101"/>
                  <a:pt x="-1193" y="647148"/>
                  <a:pt x="263" y="0"/>
                </a:cubicBezTo>
                <a:close/>
              </a:path>
            </a:pathLst>
          </a:custGeom>
          <a:solidFill>
            <a:schemeClr val="bg1">
              <a:lumMod val="85000"/>
            </a:schemeClr>
          </a:solidFill>
        </p:spPr>
        <p:txBody>
          <a:bodyPr/>
          <a:lstStyle>
            <a:lvl1pPr algn="r">
              <a:defRPr sz="1600"/>
            </a:lvl1pPr>
          </a:lstStyle>
          <a:p>
            <a:r>
              <a:rPr lang="en-US"/>
              <a:t>Click icon to add picture</a:t>
            </a:r>
            <a:endParaRPr lang="en-GB"/>
          </a:p>
        </p:txBody>
      </p:sp>
      <p:sp>
        <p:nvSpPr>
          <p:cNvPr id="2" name="Title 1"/>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462981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bwMode="ltGray">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2902"/>
            <a:ext cx="9264000" cy="4916717"/>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EF9F3E1-6781-4525-A226-91583605D5CC}"/>
              </a:ext>
            </a:extLst>
          </p:cNvPr>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9" name="Subtitle 2">
            <a:extLst>
              <a:ext uri="{FF2B5EF4-FFF2-40B4-BE49-F238E27FC236}">
                <a16:creationId xmlns:a16="http://schemas.microsoft.com/office/drawing/2014/main" id="{B1898ED8-05A6-45CF-96B5-C6A38570BD17}"/>
              </a:ext>
            </a:extLst>
          </p:cNvPr>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pic>
        <p:nvPicPr>
          <p:cNvPr id="13" name="Picture 12">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51631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p:bg bwMode="ltGray">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2902"/>
            <a:ext cx="9264000" cy="4916717"/>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52607B7E-2055-414F-A33B-0E2289E3ABE3}"/>
              </a:ext>
            </a:extLst>
          </p:cNvPr>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9" name="Subtitle 2">
            <a:extLst>
              <a:ext uri="{FF2B5EF4-FFF2-40B4-BE49-F238E27FC236}">
                <a16:creationId xmlns:a16="http://schemas.microsoft.com/office/drawing/2014/main" id="{0D1C1C5B-96DC-46A4-AD20-40757B580105}"/>
              </a:ext>
            </a:extLst>
          </p:cNvPr>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pic>
        <p:nvPicPr>
          <p:cNvPr id="12" name="Picture 11">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8008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Teal">
    <p:bg bwMode="ltGray">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2902"/>
            <a:ext cx="9264000" cy="4916717"/>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68DF000-7C80-486C-9EDE-C2FBC677BD5C}"/>
              </a:ext>
            </a:extLst>
          </p:cNvPr>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9" name="Subtitle 2">
            <a:extLst>
              <a:ext uri="{FF2B5EF4-FFF2-40B4-BE49-F238E27FC236}">
                <a16:creationId xmlns:a16="http://schemas.microsoft.com/office/drawing/2014/main" id="{9D231C22-49E4-4709-9D0B-F8BE0778AA77}"/>
              </a:ext>
            </a:extLst>
          </p:cNvPr>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pic>
        <p:nvPicPr>
          <p:cNvPr id="12" name="Picture 11">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102819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8147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DC170A6A-0483-48FF-8067-4AD43A3E59BD}"/>
              </a:ext>
            </a:extLst>
          </p:cNvPr>
          <p:cNvSpPr>
            <a:spLocks noGrp="1"/>
          </p:cNvSpPr>
          <p:nvPr>
            <p:ph type="pic" sz="quarter" idx="10"/>
          </p:nvPr>
        </p:nvSpPr>
        <p:spPr>
          <a:xfrm>
            <a:off x="7183967" y="0"/>
            <a:ext cx="4992000" cy="6912000"/>
          </a:xfrm>
          <a:custGeom>
            <a:avLst/>
            <a:gdLst>
              <a:gd name="connsiteX0" fmla="*/ 0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0 w 3756025"/>
              <a:gd name="connsiteY4" fmla="*/ 0 h 6858000"/>
              <a:gd name="connsiteX0" fmla="*/ 1517073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517073 w 3756025"/>
              <a:gd name="connsiteY4" fmla="*/ 0 h 6858000"/>
              <a:gd name="connsiteX0" fmla="*/ 1787237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787237 w 3756025"/>
              <a:gd name="connsiteY4" fmla="*/ 0 h 6858000"/>
              <a:gd name="connsiteX0" fmla="*/ 1652155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652155 w 375602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25" h="6858000">
                <a:moveTo>
                  <a:pt x="1652155" y="0"/>
                </a:moveTo>
                <a:lnTo>
                  <a:pt x="3756025" y="0"/>
                </a:lnTo>
                <a:lnTo>
                  <a:pt x="3756025" y="6858000"/>
                </a:lnTo>
                <a:lnTo>
                  <a:pt x="0" y="6858000"/>
                </a:lnTo>
                <a:lnTo>
                  <a:pt x="1652155" y="0"/>
                </a:lnTo>
                <a:close/>
              </a:path>
            </a:pathLst>
          </a:custGeom>
          <a:solidFill>
            <a:schemeClr val="bg1">
              <a:lumMod val="85000"/>
            </a:schemeClr>
          </a:solidFill>
        </p:spPr>
        <p:txBody>
          <a:bodyPr/>
          <a:lstStyle>
            <a:lvl1pPr algn="r">
              <a:defRPr sz="1600"/>
            </a:lvl1pPr>
          </a:lstStyle>
          <a:p>
            <a:r>
              <a:rPr lang="en-US"/>
              <a:t>Click icon to add picture</a:t>
            </a:r>
            <a:endParaRPr lang="en-GB"/>
          </a:p>
        </p:txBody>
      </p:sp>
    </p:spTree>
    <p:extLst>
      <p:ext uri="{BB962C8B-B14F-4D97-AF65-F5344CB8AC3E}">
        <p14:creationId xmlns:p14="http://schemas.microsoft.com/office/powerpoint/2010/main" val="316311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056000" y="2426401"/>
            <a:ext cx="7200000" cy="340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369600F4-98FE-4136-9969-034185ABC336}"/>
              </a:ext>
            </a:extLst>
          </p:cNvPr>
          <p:cNvSpPr>
            <a:spLocks noGrp="1"/>
          </p:cNvSpPr>
          <p:nvPr>
            <p:ph type="pic" sz="quarter" idx="10"/>
          </p:nvPr>
        </p:nvSpPr>
        <p:spPr>
          <a:xfrm>
            <a:off x="7387660" y="2473325"/>
            <a:ext cx="4752000" cy="4368000"/>
          </a:xfrm>
          <a:custGeom>
            <a:avLst/>
            <a:gdLst>
              <a:gd name="connsiteX0" fmla="*/ 0 w 1833562"/>
              <a:gd name="connsiteY0" fmla="*/ 0 h 4384675"/>
              <a:gd name="connsiteX1" fmla="*/ 1833562 w 1833562"/>
              <a:gd name="connsiteY1" fmla="*/ 0 h 4384675"/>
              <a:gd name="connsiteX2" fmla="*/ 1833562 w 1833562"/>
              <a:gd name="connsiteY2" fmla="*/ 4384675 h 4384675"/>
              <a:gd name="connsiteX3" fmla="*/ 0 w 1833562"/>
              <a:gd name="connsiteY3" fmla="*/ 4384675 h 4384675"/>
              <a:gd name="connsiteX4" fmla="*/ 0 w 1833562"/>
              <a:gd name="connsiteY4" fmla="*/ 0 h 4384675"/>
              <a:gd name="connsiteX0" fmla="*/ 0 w 3080472"/>
              <a:gd name="connsiteY0" fmla="*/ 1995055 h 4384675"/>
              <a:gd name="connsiteX1" fmla="*/ 3080472 w 3080472"/>
              <a:gd name="connsiteY1" fmla="*/ 0 h 4384675"/>
              <a:gd name="connsiteX2" fmla="*/ 3080472 w 3080472"/>
              <a:gd name="connsiteY2" fmla="*/ 4384675 h 4384675"/>
              <a:gd name="connsiteX3" fmla="*/ 1246910 w 3080472"/>
              <a:gd name="connsiteY3" fmla="*/ 4384675 h 4384675"/>
              <a:gd name="connsiteX4" fmla="*/ 0 w 3080472"/>
              <a:gd name="connsiteY4" fmla="*/ 1995055 h 4384675"/>
              <a:gd name="connsiteX0" fmla="*/ 0 w 3080472"/>
              <a:gd name="connsiteY0" fmla="*/ 1995055 h 4384675"/>
              <a:gd name="connsiteX1" fmla="*/ 3080472 w 3080472"/>
              <a:gd name="connsiteY1" fmla="*/ 0 h 4384675"/>
              <a:gd name="connsiteX2" fmla="*/ 3080472 w 3080472"/>
              <a:gd name="connsiteY2" fmla="*/ 4384675 h 4384675"/>
              <a:gd name="connsiteX3" fmla="*/ 1246910 w 3080472"/>
              <a:gd name="connsiteY3" fmla="*/ 4384675 h 4384675"/>
              <a:gd name="connsiteX4" fmla="*/ 529504 w 3080472"/>
              <a:gd name="connsiteY4" fmla="*/ 2997489 h 4384675"/>
              <a:gd name="connsiteX5" fmla="*/ 0 w 3080472"/>
              <a:gd name="connsiteY5" fmla="*/ 1995055 h 4384675"/>
              <a:gd name="connsiteX0" fmla="*/ 114733 w 3195205"/>
              <a:gd name="connsiteY0" fmla="*/ 1995055 h 4384675"/>
              <a:gd name="connsiteX1" fmla="*/ 3195205 w 3195205"/>
              <a:gd name="connsiteY1" fmla="*/ 0 h 4384675"/>
              <a:gd name="connsiteX2" fmla="*/ 3195205 w 3195205"/>
              <a:gd name="connsiteY2" fmla="*/ 4384675 h 4384675"/>
              <a:gd name="connsiteX3" fmla="*/ 1361643 w 3195205"/>
              <a:gd name="connsiteY3" fmla="*/ 4384675 h 4384675"/>
              <a:gd name="connsiteX4" fmla="*/ 0 w 3195205"/>
              <a:gd name="connsiteY4" fmla="*/ 3506643 h 4384675"/>
              <a:gd name="connsiteX5" fmla="*/ 114733 w 3195205"/>
              <a:gd name="connsiteY5" fmla="*/ 1995055 h 4384675"/>
              <a:gd name="connsiteX0" fmla="*/ 445870 w 3526342"/>
              <a:gd name="connsiteY0" fmla="*/ 1995055 h 4384675"/>
              <a:gd name="connsiteX1" fmla="*/ 3526342 w 3526342"/>
              <a:gd name="connsiteY1" fmla="*/ 0 h 4384675"/>
              <a:gd name="connsiteX2" fmla="*/ 3526342 w 3526342"/>
              <a:gd name="connsiteY2" fmla="*/ 4384675 h 4384675"/>
              <a:gd name="connsiteX3" fmla="*/ 1692780 w 3526342"/>
              <a:gd name="connsiteY3" fmla="*/ 4384675 h 4384675"/>
              <a:gd name="connsiteX4" fmla="*/ 331137 w 3526342"/>
              <a:gd name="connsiteY4" fmla="*/ 3506643 h 4384675"/>
              <a:gd name="connsiteX5" fmla="*/ 445870 w 3526342"/>
              <a:gd name="connsiteY5" fmla="*/ 1995055 h 4384675"/>
              <a:gd name="connsiteX0" fmla="*/ 455078 w 3535550"/>
              <a:gd name="connsiteY0" fmla="*/ 1995055 h 4384675"/>
              <a:gd name="connsiteX1" fmla="*/ 3535550 w 3535550"/>
              <a:gd name="connsiteY1" fmla="*/ 0 h 4384675"/>
              <a:gd name="connsiteX2" fmla="*/ 3535550 w 3535550"/>
              <a:gd name="connsiteY2" fmla="*/ 4384675 h 4384675"/>
              <a:gd name="connsiteX3" fmla="*/ 1701988 w 3535550"/>
              <a:gd name="connsiteY3" fmla="*/ 4384675 h 4384675"/>
              <a:gd name="connsiteX4" fmla="*/ 340345 w 3535550"/>
              <a:gd name="connsiteY4" fmla="*/ 3506643 h 4384675"/>
              <a:gd name="connsiteX5" fmla="*/ 455078 w 3535550"/>
              <a:gd name="connsiteY5" fmla="*/ 1995055 h 4384675"/>
              <a:gd name="connsiteX0" fmla="*/ 603704 w 3684176"/>
              <a:gd name="connsiteY0" fmla="*/ 1995055 h 4384675"/>
              <a:gd name="connsiteX1" fmla="*/ 3684176 w 3684176"/>
              <a:gd name="connsiteY1" fmla="*/ 0 h 4384675"/>
              <a:gd name="connsiteX2" fmla="*/ 3684176 w 3684176"/>
              <a:gd name="connsiteY2" fmla="*/ 4384675 h 4384675"/>
              <a:gd name="connsiteX3" fmla="*/ 1850614 w 3684176"/>
              <a:gd name="connsiteY3" fmla="*/ 4384675 h 4384675"/>
              <a:gd name="connsiteX4" fmla="*/ 488971 w 3684176"/>
              <a:gd name="connsiteY4" fmla="*/ 3506643 h 4384675"/>
              <a:gd name="connsiteX5" fmla="*/ 603704 w 3684176"/>
              <a:gd name="connsiteY5" fmla="*/ 1995055 h 4384675"/>
              <a:gd name="connsiteX0" fmla="*/ 489914 w 3570386"/>
              <a:gd name="connsiteY0" fmla="*/ 1995055 h 4384675"/>
              <a:gd name="connsiteX1" fmla="*/ 3570386 w 3570386"/>
              <a:gd name="connsiteY1" fmla="*/ 0 h 4384675"/>
              <a:gd name="connsiteX2" fmla="*/ 3570386 w 3570386"/>
              <a:gd name="connsiteY2" fmla="*/ 4384675 h 4384675"/>
              <a:gd name="connsiteX3" fmla="*/ 1736824 w 3570386"/>
              <a:gd name="connsiteY3" fmla="*/ 4384675 h 4384675"/>
              <a:gd name="connsiteX4" fmla="*/ 375181 w 3570386"/>
              <a:gd name="connsiteY4" fmla="*/ 3506643 h 4384675"/>
              <a:gd name="connsiteX5" fmla="*/ 489914 w 3570386"/>
              <a:gd name="connsiteY5" fmla="*/ 1995055 h 4384675"/>
              <a:gd name="connsiteX0" fmla="*/ 521381 w 3601853"/>
              <a:gd name="connsiteY0" fmla="*/ 1995055 h 4384675"/>
              <a:gd name="connsiteX1" fmla="*/ 3601853 w 3601853"/>
              <a:gd name="connsiteY1" fmla="*/ 0 h 4384675"/>
              <a:gd name="connsiteX2" fmla="*/ 3601853 w 3601853"/>
              <a:gd name="connsiteY2" fmla="*/ 4384675 h 4384675"/>
              <a:gd name="connsiteX3" fmla="*/ 1768291 w 3601853"/>
              <a:gd name="connsiteY3" fmla="*/ 4384675 h 4384675"/>
              <a:gd name="connsiteX4" fmla="*/ 406648 w 3601853"/>
              <a:gd name="connsiteY4" fmla="*/ 3506643 h 4384675"/>
              <a:gd name="connsiteX5" fmla="*/ 521381 w 3601853"/>
              <a:gd name="connsiteY5" fmla="*/ 1995055 h 4384675"/>
              <a:gd name="connsiteX0" fmla="*/ 521381 w 3601853"/>
              <a:gd name="connsiteY0" fmla="*/ 1995055 h 4384675"/>
              <a:gd name="connsiteX1" fmla="*/ 3601853 w 3601853"/>
              <a:gd name="connsiteY1" fmla="*/ 0 h 4384675"/>
              <a:gd name="connsiteX2" fmla="*/ 3601853 w 3601853"/>
              <a:gd name="connsiteY2" fmla="*/ 4384675 h 4384675"/>
              <a:gd name="connsiteX3" fmla="*/ 1768291 w 3601853"/>
              <a:gd name="connsiteY3" fmla="*/ 4384675 h 4384675"/>
              <a:gd name="connsiteX4" fmla="*/ 406648 w 3601853"/>
              <a:gd name="connsiteY4" fmla="*/ 3506643 h 4384675"/>
              <a:gd name="connsiteX5" fmla="*/ 521381 w 3601853"/>
              <a:gd name="connsiteY5" fmla="*/ 1995055 h 4384675"/>
              <a:gd name="connsiteX0" fmla="*/ 513835 w 3594307"/>
              <a:gd name="connsiteY0" fmla="*/ 1995055 h 4384675"/>
              <a:gd name="connsiteX1" fmla="*/ 3594307 w 3594307"/>
              <a:gd name="connsiteY1" fmla="*/ 0 h 4384675"/>
              <a:gd name="connsiteX2" fmla="*/ 3594307 w 3594307"/>
              <a:gd name="connsiteY2" fmla="*/ 4384675 h 4384675"/>
              <a:gd name="connsiteX3" fmla="*/ 1760745 w 3594307"/>
              <a:gd name="connsiteY3" fmla="*/ 4384675 h 4384675"/>
              <a:gd name="connsiteX4" fmla="*/ 399102 w 3594307"/>
              <a:gd name="connsiteY4" fmla="*/ 3506643 h 4384675"/>
              <a:gd name="connsiteX5" fmla="*/ 513835 w 3594307"/>
              <a:gd name="connsiteY5" fmla="*/ 1995055 h 4384675"/>
              <a:gd name="connsiteX0" fmla="*/ 505807 w 3586279"/>
              <a:gd name="connsiteY0" fmla="*/ 1995055 h 4384675"/>
              <a:gd name="connsiteX1" fmla="*/ 3586279 w 3586279"/>
              <a:gd name="connsiteY1" fmla="*/ 0 h 4384675"/>
              <a:gd name="connsiteX2" fmla="*/ 3586279 w 3586279"/>
              <a:gd name="connsiteY2" fmla="*/ 4384675 h 4384675"/>
              <a:gd name="connsiteX3" fmla="*/ 1752717 w 3586279"/>
              <a:gd name="connsiteY3" fmla="*/ 4384675 h 4384675"/>
              <a:gd name="connsiteX4" fmla="*/ 391074 w 3586279"/>
              <a:gd name="connsiteY4" fmla="*/ 3506643 h 4384675"/>
              <a:gd name="connsiteX5" fmla="*/ 505807 w 3586279"/>
              <a:gd name="connsiteY5" fmla="*/ 1995055 h 4384675"/>
              <a:gd name="connsiteX0" fmla="*/ 513419 w 3593891"/>
              <a:gd name="connsiteY0" fmla="*/ 1995055 h 4384675"/>
              <a:gd name="connsiteX1" fmla="*/ 3593891 w 3593891"/>
              <a:gd name="connsiteY1" fmla="*/ 0 h 4384675"/>
              <a:gd name="connsiteX2" fmla="*/ 3593891 w 3593891"/>
              <a:gd name="connsiteY2" fmla="*/ 4384675 h 4384675"/>
              <a:gd name="connsiteX3" fmla="*/ 1760329 w 3593891"/>
              <a:gd name="connsiteY3" fmla="*/ 4384675 h 4384675"/>
              <a:gd name="connsiteX4" fmla="*/ 398686 w 3593891"/>
              <a:gd name="connsiteY4" fmla="*/ 3506643 h 4384675"/>
              <a:gd name="connsiteX5" fmla="*/ 513419 w 3593891"/>
              <a:gd name="connsiteY5" fmla="*/ 1995055 h 4384675"/>
              <a:gd name="connsiteX0" fmla="*/ 521103 w 3601575"/>
              <a:gd name="connsiteY0" fmla="*/ 1995055 h 4384675"/>
              <a:gd name="connsiteX1" fmla="*/ 3601575 w 3601575"/>
              <a:gd name="connsiteY1" fmla="*/ 0 h 4384675"/>
              <a:gd name="connsiteX2" fmla="*/ 3601575 w 3601575"/>
              <a:gd name="connsiteY2" fmla="*/ 4384675 h 4384675"/>
              <a:gd name="connsiteX3" fmla="*/ 1768013 w 3601575"/>
              <a:gd name="connsiteY3" fmla="*/ 4384675 h 4384675"/>
              <a:gd name="connsiteX4" fmla="*/ 406370 w 3601575"/>
              <a:gd name="connsiteY4" fmla="*/ 3506643 h 4384675"/>
              <a:gd name="connsiteX5" fmla="*/ 521103 w 3601575"/>
              <a:gd name="connsiteY5" fmla="*/ 1995055 h 4384675"/>
              <a:gd name="connsiteX0" fmla="*/ 336124 w 3416596"/>
              <a:gd name="connsiteY0" fmla="*/ 2051784 h 4441404"/>
              <a:gd name="connsiteX1" fmla="*/ 3416596 w 3416596"/>
              <a:gd name="connsiteY1" fmla="*/ 56729 h 4441404"/>
              <a:gd name="connsiteX2" fmla="*/ 3416596 w 3416596"/>
              <a:gd name="connsiteY2" fmla="*/ 4441404 h 4441404"/>
              <a:gd name="connsiteX3" fmla="*/ 1583034 w 3416596"/>
              <a:gd name="connsiteY3" fmla="*/ 4441404 h 4441404"/>
              <a:gd name="connsiteX4" fmla="*/ 221391 w 3416596"/>
              <a:gd name="connsiteY4" fmla="*/ 3563372 h 4441404"/>
              <a:gd name="connsiteX5" fmla="*/ 336124 w 3416596"/>
              <a:gd name="connsiteY5" fmla="*/ 2051784 h 4441404"/>
              <a:gd name="connsiteX0" fmla="*/ 389542 w 3470014"/>
              <a:gd name="connsiteY0" fmla="*/ 2047783 h 4437403"/>
              <a:gd name="connsiteX1" fmla="*/ 3470014 w 3470014"/>
              <a:gd name="connsiteY1" fmla="*/ 52728 h 4437403"/>
              <a:gd name="connsiteX2" fmla="*/ 3470014 w 3470014"/>
              <a:gd name="connsiteY2" fmla="*/ 4437403 h 4437403"/>
              <a:gd name="connsiteX3" fmla="*/ 1636452 w 3470014"/>
              <a:gd name="connsiteY3" fmla="*/ 4437403 h 4437403"/>
              <a:gd name="connsiteX4" fmla="*/ 274809 w 3470014"/>
              <a:gd name="connsiteY4" fmla="*/ 3559371 h 4437403"/>
              <a:gd name="connsiteX5" fmla="*/ 389542 w 3470014"/>
              <a:gd name="connsiteY5" fmla="*/ 2047783 h 4437403"/>
              <a:gd name="connsiteX0" fmla="*/ 512816 w 3593288"/>
              <a:gd name="connsiteY0" fmla="*/ 2047881 h 4437501"/>
              <a:gd name="connsiteX1" fmla="*/ 3593288 w 3593288"/>
              <a:gd name="connsiteY1" fmla="*/ 52826 h 4437501"/>
              <a:gd name="connsiteX2" fmla="*/ 3593288 w 3593288"/>
              <a:gd name="connsiteY2" fmla="*/ 4437501 h 4437501"/>
              <a:gd name="connsiteX3" fmla="*/ 1759726 w 3593288"/>
              <a:gd name="connsiteY3" fmla="*/ 4437501 h 4437501"/>
              <a:gd name="connsiteX4" fmla="*/ 398083 w 3593288"/>
              <a:gd name="connsiteY4" fmla="*/ 3559469 h 4437501"/>
              <a:gd name="connsiteX5" fmla="*/ 512816 w 3593288"/>
              <a:gd name="connsiteY5" fmla="*/ 2047881 h 4437501"/>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84664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499026 w 3579498"/>
              <a:gd name="connsiteY0" fmla="*/ 1984664 h 4384675"/>
              <a:gd name="connsiteX1" fmla="*/ 3579498 w 3579498"/>
              <a:gd name="connsiteY1" fmla="*/ 0 h 4384675"/>
              <a:gd name="connsiteX2" fmla="*/ 3579498 w 3579498"/>
              <a:gd name="connsiteY2" fmla="*/ 4384675 h 4384675"/>
              <a:gd name="connsiteX3" fmla="*/ 1745936 w 3579498"/>
              <a:gd name="connsiteY3" fmla="*/ 4384675 h 4384675"/>
              <a:gd name="connsiteX4" fmla="*/ 384293 w 3579498"/>
              <a:gd name="connsiteY4" fmla="*/ 3506643 h 4384675"/>
              <a:gd name="connsiteX5" fmla="*/ 499026 w 3579498"/>
              <a:gd name="connsiteY5" fmla="*/ 1984664 h 4384675"/>
              <a:gd name="connsiteX0" fmla="*/ 522782 w 3603254"/>
              <a:gd name="connsiteY0" fmla="*/ 1984664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84664 h 4384675"/>
              <a:gd name="connsiteX0" fmla="*/ 365407 w 3445879"/>
              <a:gd name="connsiteY0" fmla="*/ 1963882 h 4384675"/>
              <a:gd name="connsiteX1" fmla="*/ 3445879 w 3445879"/>
              <a:gd name="connsiteY1" fmla="*/ 0 h 4384675"/>
              <a:gd name="connsiteX2" fmla="*/ 3445879 w 3445879"/>
              <a:gd name="connsiteY2" fmla="*/ 4384675 h 4384675"/>
              <a:gd name="connsiteX3" fmla="*/ 1612317 w 3445879"/>
              <a:gd name="connsiteY3" fmla="*/ 4384675 h 4384675"/>
              <a:gd name="connsiteX4" fmla="*/ 250674 w 3445879"/>
              <a:gd name="connsiteY4" fmla="*/ 3506643 h 4384675"/>
              <a:gd name="connsiteX5" fmla="*/ 365407 w 3445879"/>
              <a:gd name="connsiteY5" fmla="*/ 1963882 h 4384675"/>
              <a:gd name="connsiteX0" fmla="*/ 365407 w 3445879"/>
              <a:gd name="connsiteY0" fmla="*/ 1963882 h 4384675"/>
              <a:gd name="connsiteX1" fmla="*/ 3445879 w 3445879"/>
              <a:gd name="connsiteY1" fmla="*/ 0 h 4384675"/>
              <a:gd name="connsiteX2" fmla="*/ 3445879 w 3445879"/>
              <a:gd name="connsiteY2" fmla="*/ 4384675 h 4384675"/>
              <a:gd name="connsiteX3" fmla="*/ 1612317 w 3445879"/>
              <a:gd name="connsiteY3" fmla="*/ 4384675 h 4384675"/>
              <a:gd name="connsiteX4" fmla="*/ 250674 w 3445879"/>
              <a:gd name="connsiteY4" fmla="*/ 3506643 h 4384675"/>
              <a:gd name="connsiteX5" fmla="*/ 365407 w 3445879"/>
              <a:gd name="connsiteY5" fmla="*/ 1963882 h 4384675"/>
              <a:gd name="connsiteX0" fmla="*/ 522782 w 3603254"/>
              <a:gd name="connsiteY0" fmla="*/ 1963882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63882 h 4384675"/>
              <a:gd name="connsiteX0" fmla="*/ 522782 w 3603254"/>
              <a:gd name="connsiteY0" fmla="*/ 1963882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63882 h 438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54" h="4384675">
                <a:moveTo>
                  <a:pt x="522782" y="1963882"/>
                </a:moveTo>
                <a:cubicBezTo>
                  <a:pt x="1559884" y="1318559"/>
                  <a:pt x="2576430" y="661555"/>
                  <a:pt x="3603254" y="0"/>
                </a:cubicBezTo>
                <a:lnTo>
                  <a:pt x="3603254" y="4384675"/>
                </a:lnTo>
                <a:lnTo>
                  <a:pt x="1769692" y="4384675"/>
                </a:lnTo>
                <a:cubicBezTo>
                  <a:pt x="1070903" y="3926608"/>
                  <a:pt x="780349" y="3766190"/>
                  <a:pt x="408049" y="3506643"/>
                </a:cubicBezTo>
                <a:cubicBezTo>
                  <a:pt x="-215405" y="3072005"/>
                  <a:pt x="-82489" y="2340504"/>
                  <a:pt x="522782" y="1963882"/>
                </a:cubicBezTo>
                <a:close/>
              </a:path>
            </a:pathLst>
          </a:custGeom>
          <a:solidFill>
            <a:schemeClr val="bg1">
              <a:lumMod val="85000"/>
            </a:schemeClr>
          </a:solidFill>
        </p:spPr>
        <p:txBody>
          <a:bodyPr anchor="b"/>
          <a:lstStyle>
            <a:lvl1pPr algn="r">
              <a:defRPr sz="1600"/>
            </a:lvl1pPr>
          </a:lstStyle>
          <a:p>
            <a:r>
              <a:rPr lang="en-US"/>
              <a:t>Click icon to add picture</a:t>
            </a:r>
            <a:endParaRPr lang="en-GB"/>
          </a:p>
        </p:txBody>
      </p:sp>
      <p:pic>
        <p:nvPicPr>
          <p:cNvPr id="7" name="Picture 6">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533" y="282845"/>
            <a:ext cx="1478223" cy="1478223"/>
          </a:xfrm>
          <a:prstGeom prst="rect">
            <a:avLst/>
          </a:prstGeom>
        </p:spPr>
      </p:pic>
    </p:spTree>
    <p:extLst>
      <p:ext uri="{BB962C8B-B14F-4D97-AF65-F5344CB8AC3E}">
        <p14:creationId xmlns:p14="http://schemas.microsoft.com/office/powerpoint/2010/main" val="105655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mage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F55E9B31-91C4-44B1-A472-FF996D1027AE}"/>
              </a:ext>
            </a:extLst>
          </p:cNvPr>
          <p:cNvSpPr>
            <a:spLocks noGrp="1"/>
          </p:cNvSpPr>
          <p:nvPr>
            <p:ph type="pic" sz="quarter" idx="10"/>
          </p:nvPr>
        </p:nvSpPr>
        <p:spPr>
          <a:xfrm>
            <a:off x="6853352" y="0"/>
            <a:ext cx="5328000" cy="6912000"/>
          </a:xfrm>
          <a:custGeom>
            <a:avLst/>
            <a:gdLst>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0 w 4025900"/>
              <a:gd name="connsiteY4" fmla="*/ 0 h 6858000"/>
              <a:gd name="connsiteX0" fmla="*/ 577 w 4026477"/>
              <a:gd name="connsiteY0" fmla="*/ 0 h 6858000"/>
              <a:gd name="connsiteX1" fmla="*/ 4026477 w 4026477"/>
              <a:gd name="connsiteY1" fmla="*/ 0 h 6858000"/>
              <a:gd name="connsiteX2" fmla="*/ 4026477 w 4026477"/>
              <a:gd name="connsiteY2" fmla="*/ 6858000 h 6858000"/>
              <a:gd name="connsiteX3" fmla="*/ 577 w 4026477"/>
              <a:gd name="connsiteY3" fmla="*/ 6858000 h 6858000"/>
              <a:gd name="connsiteX4" fmla="*/ 0 w 4026477"/>
              <a:gd name="connsiteY4" fmla="*/ 1163782 h 6858000"/>
              <a:gd name="connsiteX5" fmla="*/ 577 w 4026477"/>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012788 w 4025901"/>
              <a:gd name="connsiteY4" fmla="*/ 2867891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438815 w 4025901"/>
              <a:gd name="connsiteY4" fmla="*/ 3938154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821381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40151 w 4025901"/>
              <a:gd name="connsiteY4" fmla="*/ 4675908 h 6858000"/>
              <a:gd name="connsiteX5" fmla="*/ 1 w 4025901"/>
              <a:gd name="connsiteY5" fmla="*/ 0 h 6858000"/>
              <a:gd name="connsiteX0" fmla="*/ 137862 w 4163762"/>
              <a:gd name="connsiteY0" fmla="*/ 0 h 6858000"/>
              <a:gd name="connsiteX1" fmla="*/ 4163762 w 4163762"/>
              <a:gd name="connsiteY1" fmla="*/ 0 h 6858000"/>
              <a:gd name="connsiteX2" fmla="*/ 4163762 w 4163762"/>
              <a:gd name="connsiteY2" fmla="*/ 6858000 h 6858000"/>
              <a:gd name="connsiteX3" fmla="*/ 137862 w 4163762"/>
              <a:gd name="connsiteY3" fmla="*/ 6858000 h 6858000"/>
              <a:gd name="connsiteX4" fmla="*/ 1207549 w 4163762"/>
              <a:gd name="connsiteY4" fmla="*/ 5860473 h 6858000"/>
              <a:gd name="connsiteX5" fmla="*/ 3878012 w 4163762"/>
              <a:gd name="connsiteY5" fmla="*/ 4675908 h 6858000"/>
              <a:gd name="connsiteX6" fmla="*/ 137862 w 4163762"/>
              <a:gd name="connsiteY6" fmla="*/ 0 h 6858000"/>
              <a:gd name="connsiteX0" fmla="*/ 56011 w 4081911"/>
              <a:gd name="connsiteY0" fmla="*/ 0 h 6858000"/>
              <a:gd name="connsiteX1" fmla="*/ 4081911 w 4081911"/>
              <a:gd name="connsiteY1" fmla="*/ 0 h 6858000"/>
              <a:gd name="connsiteX2" fmla="*/ 4081911 w 4081911"/>
              <a:gd name="connsiteY2" fmla="*/ 6858000 h 6858000"/>
              <a:gd name="connsiteX3" fmla="*/ 56011 w 4081911"/>
              <a:gd name="connsiteY3" fmla="*/ 6858000 h 6858000"/>
              <a:gd name="connsiteX4" fmla="*/ 3089580 w 4081911"/>
              <a:gd name="connsiteY4" fmla="*/ 6151418 h 6858000"/>
              <a:gd name="connsiteX5" fmla="*/ 3796161 w 4081911"/>
              <a:gd name="connsiteY5" fmla="*/ 4675908 h 6858000"/>
              <a:gd name="connsiteX6" fmla="*/ 56011 w 4081911"/>
              <a:gd name="connsiteY6" fmla="*/ 0 h 6858000"/>
              <a:gd name="connsiteX0" fmla="*/ 57658 w 4083558"/>
              <a:gd name="connsiteY0" fmla="*/ 0 h 6858000"/>
              <a:gd name="connsiteX1" fmla="*/ 4083558 w 4083558"/>
              <a:gd name="connsiteY1" fmla="*/ 0 h 6858000"/>
              <a:gd name="connsiteX2" fmla="*/ 4083558 w 4083558"/>
              <a:gd name="connsiteY2" fmla="*/ 6858000 h 6858000"/>
              <a:gd name="connsiteX3" fmla="*/ 57658 w 4083558"/>
              <a:gd name="connsiteY3" fmla="*/ 6858000 h 6858000"/>
              <a:gd name="connsiteX4" fmla="*/ 2997709 w 4083558"/>
              <a:gd name="connsiteY4" fmla="*/ 6047509 h 6858000"/>
              <a:gd name="connsiteX5" fmla="*/ 3797808 w 4083558"/>
              <a:gd name="connsiteY5" fmla="*/ 4675908 h 6858000"/>
              <a:gd name="connsiteX6" fmla="*/ 57658 w 4083558"/>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411 w 4035311"/>
              <a:gd name="connsiteY0" fmla="*/ 0 h 6858000"/>
              <a:gd name="connsiteX1" fmla="*/ 4035311 w 4035311"/>
              <a:gd name="connsiteY1" fmla="*/ 0 h 6858000"/>
              <a:gd name="connsiteX2" fmla="*/ 4035311 w 4035311"/>
              <a:gd name="connsiteY2" fmla="*/ 6858000 h 6858000"/>
              <a:gd name="connsiteX3" fmla="*/ 9411 w 4035311"/>
              <a:gd name="connsiteY3" fmla="*/ 6858000 h 6858000"/>
              <a:gd name="connsiteX4" fmla="*/ 2949462 w 4035311"/>
              <a:gd name="connsiteY4" fmla="*/ 6047509 h 6858000"/>
              <a:gd name="connsiteX5" fmla="*/ 3848274 w 4035311"/>
              <a:gd name="connsiteY5" fmla="*/ 3990108 h 6858000"/>
              <a:gd name="connsiteX6" fmla="*/ 9411 w 4035311"/>
              <a:gd name="connsiteY6" fmla="*/ 0 h 6858000"/>
              <a:gd name="connsiteX0" fmla="*/ 9242 w 4035142"/>
              <a:gd name="connsiteY0" fmla="*/ 0 h 6858000"/>
              <a:gd name="connsiteX1" fmla="*/ 4035142 w 4035142"/>
              <a:gd name="connsiteY1" fmla="*/ 0 h 6858000"/>
              <a:gd name="connsiteX2" fmla="*/ 4035142 w 4035142"/>
              <a:gd name="connsiteY2" fmla="*/ 6858000 h 6858000"/>
              <a:gd name="connsiteX3" fmla="*/ 9242 w 4035142"/>
              <a:gd name="connsiteY3" fmla="*/ 6858000 h 6858000"/>
              <a:gd name="connsiteX4" fmla="*/ 2949293 w 4035142"/>
              <a:gd name="connsiteY4" fmla="*/ 6047509 h 6858000"/>
              <a:gd name="connsiteX5" fmla="*/ 3555709 w 4035142"/>
              <a:gd name="connsiteY5" fmla="*/ 4309085 h 6858000"/>
              <a:gd name="connsiteX6" fmla="*/ 9242 w 4035142"/>
              <a:gd name="connsiteY6" fmla="*/ 0 h 6858000"/>
              <a:gd name="connsiteX0" fmla="*/ 9242 w 4035142"/>
              <a:gd name="connsiteY0" fmla="*/ 0 h 6858000"/>
              <a:gd name="connsiteX1" fmla="*/ 4035142 w 4035142"/>
              <a:gd name="connsiteY1" fmla="*/ 0 h 6858000"/>
              <a:gd name="connsiteX2" fmla="*/ 4035142 w 4035142"/>
              <a:gd name="connsiteY2" fmla="*/ 6858000 h 6858000"/>
              <a:gd name="connsiteX3" fmla="*/ 9242 w 4035142"/>
              <a:gd name="connsiteY3" fmla="*/ 6858000 h 6858000"/>
              <a:gd name="connsiteX4" fmla="*/ 2949293 w 4035142"/>
              <a:gd name="connsiteY4" fmla="*/ 6047509 h 6858000"/>
              <a:gd name="connsiteX5" fmla="*/ 3555709 w 4035142"/>
              <a:gd name="connsiteY5" fmla="*/ 4309085 h 6858000"/>
              <a:gd name="connsiteX6" fmla="*/ 9242 w 4035142"/>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786842 w 4025900"/>
              <a:gd name="connsiteY5" fmla="*/ 5635812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07548 w 4025900"/>
              <a:gd name="connsiteY5" fmla="*/ 5552141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727077 w 4025900"/>
              <a:gd name="connsiteY5" fmla="*/ 57314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370238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107273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107273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55360 w 4037853"/>
              <a:gd name="connsiteY5" fmla="*/ 5719482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7853" h="6858000">
                <a:moveTo>
                  <a:pt x="11953" y="0"/>
                </a:moveTo>
                <a:lnTo>
                  <a:pt x="4037853" y="0"/>
                </a:lnTo>
                <a:lnTo>
                  <a:pt x="4037853" y="6858000"/>
                </a:lnTo>
                <a:lnTo>
                  <a:pt x="0" y="6858000"/>
                </a:lnTo>
                <a:cubicBezTo>
                  <a:pt x="1528295" y="6448001"/>
                  <a:pt x="2185397" y="6291049"/>
                  <a:pt x="2784663" y="6095320"/>
                </a:cubicBezTo>
                <a:cubicBezTo>
                  <a:pt x="3383929" y="5899591"/>
                  <a:pt x="3490542" y="5790081"/>
                  <a:pt x="3595595" y="5683623"/>
                </a:cubicBezTo>
                <a:cubicBezTo>
                  <a:pt x="3700648" y="5577165"/>
                  <a:pt x="4048118" y="4909719"/>
                  <a:pt x="3558420" y="4309085"/>
                </a:cubicBezTo>
                <a:cubicBezTo>
                  <a:pt x="2850789" y="3441148"/>
                  <a:pt x="1071633" y="1219200"/>
                  <a:pt x="11953" y="0"/>
                </a:cubicBezTo>
                <a:close/>
              </a:path>
            </a:pathLst>
          </a:custGeom>
          <a:solidFill>
            <a:schemeClr val="bg1">
              <a:lumMod val="85000"/>
            </a:schemeClr>
          </a:solidFill>
        </p:spPr>
        <p:txBody>
          <a:bodyPr/>
          <a:lstStyle>
            <a:lvl1pPr>
              <a:defRPr sz="1600"/>
            </a:lvl1pPr>
          </a:lstStyle>
          <a:p>
            <a:r>
              <a:rPr lang="en-US"/>
              <a:t>Click icon to add picture</a:t>
            </a:r>
            <a:endParaRPr lang="en-GB"/>
          </a:p>
        </p:txBody>
      </p:sp>
      <p:pic>
        <p:nvPicPr>
          <p:cNvPr id="6" name="Picture 5">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63242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608D-B37E-0B72-D089-0DB15E713E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C614FE-652E-0BA6-0366-DFAF353239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CC93A4-742C-E0CD-E934-863F31D91C83}"/>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5" name="Footer Placeholder 4">
            <a:extLst>
              <a:ext uri="{FF2B5EF4-FFF2-40B4-BE49-F238E27FC236}">
                <a16:creationId xmlns:a16="http://schemas.microsoft.com/office/drawing/2014/main" id="{065D6644-1626-2FEF-E125-CFF10ED3A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E0AA3-38FC-0920-B719-4006208D4762}"/>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605353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Blue">
    <p:bg bwMode="ltGray">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952000" cy="6886323"/>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293749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Turquoise">
    <p:bg bwMode="ltGray">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856000" cy="683101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395909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Teal">
    <p:bg bwMode="ltGray">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952000" cy="6886323"/>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243062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EHU Green">
    <p:bg bwMode="ltGray">
      <p:bgPr>
        <a:solidFill>
          <a:srgbClr val="008D9B"/>
        </a:solidFill>
        <a:effectLst/>
      </p:bgPr>
    </p:bg>
    <p:spTree>
      <p:nvGrpSpPr>
        <p:cNvPr id="1" name=""/>
        <p:cNvGrpSpPr/>
        <p:nvPr/>
      </p:nvGrpSpPr>
      <p:grpSpPr>
        <a:xfrm>
          <a:off x="0" y="0"/>
          <a:ext cx="0" cy="0"/>
          <a:chOff x="0" y="0"/>
          <a:chExt cx="0" cy="0"/>
        </a:xfrm>
      </p:grpSpPr>
      <p:pic>
        <p:nvPicPr>
          <p:cNvPr id="2" name="Picture 1" descr="Shape, icon&#10;&#10;Description automatically generated with medium confidence">
            <a:extLst>
              <a:ext uri="{FF2B5EF4-FFF2-40B4-BE49-F238E27FC236}">
                <a16:creationId xmlns:a16="http://schemas.microsoft.com/office/drawing/2014/main" id="{E8C32F2E-A2C6-1D41-A80E-DB1AB8788E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539"/>
          <a:stretch/>
        </p:blipFill>
        <p:spPr>
          <a:xfrm rot="5400000">
            <a:off x="7589921" y="2255922"/>
            <a:ext cx="3949985" cy="5254172"/>
          </a:xfrm>
          <a:prstGeom prst="rect">
            <a:avLst/>
          </a:prstGeom>
        </p:spPr>
      </p:pic>
      <p:pic>
        <p:nvPicPr>
          <p:cNvPr id="3" name="Picture 2">
            <a:extLst>
              <a:ext uri="{FF2B5EF4-FFF2-40B4-BE49-F238E27FC236}">
                <a16:creationId xmlns:a16="http://schemas.microsoft.com/office/drawing/2014/main" id="{F4016259-F8B2-834F-BCB6-3E68A63364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29918" y="4489320"/>
            <a:ext cx="3040556" cy="1618075"/>
          </a:xfrm>
          <a:prstGeom prst="rect">
            <a:avLst/>
          </a:prstGeom>
        </p:spPr>
      </p:pic>
    </p:spTree>
    <p:extLst>
      <p:ext uri="{BB962C8B-B14F-4D97-AF65-F5344CB8AC3E}">
        <p14:creationId xmlns:p14="http://schemas.microsoft.com/office/powerpoint/2010/main" val="84601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HU Blank">
    <p:bg bwMode="lt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C9A59F-7678-6F41-8D5F-EF2CA9500E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29918" y="4489320"/>
            <a:ext cx="3040556" cy="1618075"/>
          </a:xfrm>
          <a:prstGeom prst="rect">
            <a:avLst/>
          </a:prstGeom>
        </p:spPr>
      </p:pic>
    </p:spTree>
    <p:extLst>
      <p:ext uri="{BB962C8B-B14F-4D97-AF65-F5344CB8AC3E}">
        <p14:creationId xmlns:p14="http://schemas.microsoft.com/office/powerpoint/2010/main" val="1300532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EHU Blank">
    <p:bg bwMode="ltGray">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C7C94-6222-464F-922B-11CE2E2F8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263" y="4841808"/>
            <a:ext cx="1444629" cy="1444629"/>
          </a:xfrm>
          <a:prstGeom prst="rect">
            <a:avLst/>
          </a:prstGeom>
        </p:spPr>
      </p:pic>
    </p:spTree>
    <p:extLst>
      <p:ext uri="{BB962C8B-B14F-4D97-AF65-F5344CB8AC3E}">
        <p14:creationId xmlns:p14="http://schemas.microsoft.com/office/powerpoint/2010/main" val="2342881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1_EHU Green">
    <p:bg bwMode="ltGray">
      <p:bgPr>
        <a:solidFill>
          <a:srgbClr val="008D9B"/>
        </a:solidFill>
        <a:effectLst/>
      </p:bgPr>
    </p:bg>
    <p:spTree>
      <p:nvGrpSpPr>
        <p:cNvPr id="1" name=""/>
        <p:cNvGrpSpPr/>
        <p:nvPr/>
      </p:nvGrpSpPr>
      <p:grpSpPr>
        <a:xfrm>
          <a:off x="0" y="0"/>
          <a:ext cx="0" cy="0"/>
          <a:chOff x="0" y="0"/>
          <a:chExt cx="0" cy="0"/>
        </a:xfrm>
      </p:grpSpPr>
      <p:pic>
        <p:nvPicPr>
          <p:cNvPr id="2" name="Picture 1" descr="Shape, icon&#10;&#10;Description automatically generated with medium confidence">
            <a:extLst>
              <a:ext uri="{FF2B5EF4-FFF2-40B4-BE49-F238E27FC236}">
                <a16:creationId xmlns:a16="http://schemas.microsoft.com/office/drawing/2014/main" id="{E8C32F2E-A2C6-1D41-A80E-DB1AB8788E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539"/>
          <a:stretch/>
        </p:blipFill>
        <p:spPr>
          <a:xfrm rot="5400000">
            <a:off x="7589921" y="2255922"/>
            <a:ext cx="3949985" cy="5254172"/>
          </a:xfrm>
          <a:prstGeom prst="rect">
            <a:avLst/>
          </a:prstGeom>
        </p:spPr>
      </p:pic>
      <p:pic>
        <p:nvPicPr>
          <p:cNvPr id="3" name="Picture 2" descr="Diagram&#10;&#10;Description automatically generated">
            <a:extLst>
              <a:ext uri="{FF2B5EF4-FFF2-40B4-BE49-F238E27FC236}">
                <a16:creationId xmlns:a16="http://schemas.microsoft.com/office/drawing/2014/main" id="{F4016259-F8B2-834F-BCB6-3E68A6336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8867" y="4762786"/>
            <a:ext cx="3699933" cy="1149127"/>
          </a:xfrm>
          <a:prstGeom prst="rect">
            <a:avLst/>
          </a:prstGeom>
        </p:spPr>
      </p:pic>
    </p:spTree>
    <p:extLst>
      <p:ext uri="{BB962C8B-B14F-4D97-AF65-F5344CB8AC3E}">
        <p14:creationId xmlns:p14="http://schemas.microsoft.com/office/powerpoint/2010/main" val="2540423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2_EHU Blank">
    <p:bg bwMode="ltGray">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4016259-F8B2-834F-BCB6-3E68A6336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2467" y="5074359"/>
            <a:ext cx="3699933" cy="1149127"/>
          </a:xfrm>
          <a:prstGeom prst="rect">
            <a:avLst/>
          </a:prstGeom>
        </p:spPr>
      </p:pic>
    </p:spTree>
    <p:extLst>
      <p:ext uri="{BB962C8B-B14F-4D97-AF65-F5344CB8AC3E}">
        <p14:creationId xmlns:p14="http://schemas.microsoft.com/office/powerpoint/2010/main" val="142063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EB24D1-11B2-4EF8-83B8-AFC5395828AD}"/>
              </a:ext>
            </a:extLst>
          </p:cNvPr>
          <p:cNvSpPr>
            <a:spLocks noGrp="1"/>
          </p:cNvSpPr>
          <p:nvPr>
            <p:ph type="pic" sz="quarter" idx="13"/>
          </p:nvPr>
        </p:nvSpPr>
        <p:spPr>
          <a:xfrm>
            <a:off x="-351" y="0"/>
            <a:ext cx="12144000" cy="6912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15586 w 9159586"/>
              <a:gd name="connsiteY3" fmla="*/ 6858000 h 6858000"/>
              <a:gd name="connsiteX4" fmla="*/ 0 w 9159586"/>
              <a:gd name="connsiteY4" fmla="*/ 1963882 h 6858000"/>
              <a:gd name="connsiteX5" fmla="*/ 15586 w 9159586"/>
              <a:gd name="connsiteY5"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15586 w 9159586"/>
              <a:gd name="connsiteY3" fmla="*/ 6858000 h 6858000"/>
              <a:gd name="connsiteX4" fmla="*/ 0 w 9159586"/>
              <a:gd name="connsiteY4" fmla="*/ 1963882 h 6858000"/>
              <a:gd name="connsiteX5" fmla="*/ 15586 w 9159586"/>
              <a:gd name="connsiteY5"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15586 w 9159586"/>
              <a:gd name="connsiteY4" fmla="*/ 68580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15586 w 9159586"/>
              <a:gd name="connsiteY4" fmla="*/ 68580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78559 w 9159586"/>
              <a:gd name="connsiteY4" fmla="*/ 4294314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78559 w 9159586"/>
              <a:gd name="connsiteY4" fmla="*/ 4294314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01151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3481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1799507 w 9159586"/>
              <a:gd name="connsiteY5" fmla="*/ 2344903 h 6858000"/>
              <a:gd name="connsiteX6" fmla="*/ 0 w 9159586"/>
              <a:gd name="connsiteY6" fmla="*/ 1963882 h 6858000"/>
              <a:gd name="connsiteX7" fmla="*/ 15586 w 9159586"/>
              <a:gd name="connsiteY7"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2921471 w 9159586"/>
              <a:gd name="connsiteY5" fmla="*/ 2737590 h 6858000"/>
              <a:gd name="connsiteX6" fmla="*/ 0 w 9159586"/>
              <a:gd name="connsiteY6" fmla="*/ 1963882 h 6858000"/>
              <a:gd name="connsiteX7" fmla="*/ 15586 w 9159586"/>
              <a:gd name="connsiteY7"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2921471 w 9159586"/>
              <a:gd name="connsiteY5" fmla="*/ 2737590 h 6858000"/>
              <a:gd name="connsiteX6" fmla="*/ 0 w 9159586"/>
              <a:gd name="connsiteY6" fmla="*/ 1963882 h 6858000"/>
              <a:gd name="connsiteX7" fmla="*/ 15586 w 9159586"/>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64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263" h="6858000">
                <a:moveTo>
                  <a:pt x="263" y="0"/>
                </a:moveTo>
                <a:lnTo>
                  <a:pt x="9144263" y="0"/>
                </a:lnTo>
                <a:lnTo>
                  <a:pt x="9144263" y="6858000"/>
                </a:lnTo>
                <a:lnTo>
                  <a:pt x="5365366" y="6858000"/>
                </a:lnTo>
                <a:cubicBezTo>
                  <a:pt x="6638252" y="5247409"/>
                  <a:pt x="6420205" y="5566467"/>
                  <a:pt x="6795918" y="5057249"/>
                </a:cubicBezTo>
                <a:cubicBezTo>
                  <a:pt x="7102054" y="4514075"/>
                  <a:pt x="6794009" y="3825146"/>
                  <a:pt x="6255347" y="3659124"/>
                </a:cubicBezTo>
                <a:lnTo>
                  <a:pt x="2499" y="1961249"/>
                </a:lnTo>
                <a:cubicBezTo>
                  <a:pt x="3955" y="1314101"/>
                  <a:pt x="-1193" y="647148"/>
                  <a:pt x="263" y="0"/>
                </a:cubicBezTo>
                <a:close/>
              </a:path>
            </a:pathLst>
          </a:custGeom>
          <a:solidFill>
            <a:schemeClr val="bg1">
              <a:lumMod val="85000"/>
            </a:schemeClr>
          </a:solidFill>
        </p:spPr>
        <p:txBody>
          <a:bodyPr/>
          <a:lstStyle>
            <a:lvl1pPr algn="r">
              <a:defRPr sz="1600"/>
            </a:lvl1pPr>
          </a:lstStyle>
          <a:p>
            <a:r>
              <a:rPr lang="en-US"/>
              <a:t>Click icon to add picture</a:t>
            </a:r>
            <a:endParaRPr lang="en-GB"/>
          </a:p>
        </p:txBody>
      </p:sp>
      <p:sp>
        <p:nvSpPr>
          <p:cNvPr id="2" name="Title 1"/>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1719742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bwMode="ltGray">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2902"/>
            <a:ext cx="9264000" cy="4916717"/>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EF9F3E1-6781-4525-A226-91583605D5CC}"/>
              </a:ext>
            </a:extLst>
          </p:cNvPr>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9" name="Subtitle 2">
            <a:extLst>
              <a:ext uri="{FF2B5EF4-FFF2-40B4-BE49-F238E27FC236}">
                <a16:creationId xmlns:a16="http://schemas.microsoft.com/office/drawing/2014/main" id="{B1898ED8-05A6-45CF-96B5-C6A38570BD17}"/>
              </a:ext>
            </a:extLst>
          </p:cNvPr>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pic>
        <p:nvPicPr>
          <p:cNvPr id="13" name="Picture 12">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80025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1AB3-2334-DAED-ACC2-0F00C49475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4F7DA3-DF08-A03C-4E78-B5FD56FF1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E7FBB1-E563-B8D5-FCD9-7D70D4DAF76F}"/>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5" name="Footer Placeholder 4">
            <a:extLst>
              <a:ext uri="{FF2B5EF4-FFF2-40B4-BE49-F238E27FC236}">
                <a16:creationId xmlns:a16="http://schemas.microsoft.com/office/drawing/2014/main" id="{BE5F9980-AF17-0CF7-A460-2F492D8AE8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8B11D-C883-CFD7-9014-359449BE18F6}"/>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40137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p:bg bwMode="ltGray">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2902"/>
            <a:ext cx="9264000" cy="4916717"/>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52607B7E-2055-414F-A33B-0E2289E3ABE3}"/>
              </a:ext>
            </a:extLst>
          </p:cNvPr>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9" name="Subtitle 2">
            <a:extLst>
              <a:ext uri="{FF2B5EF4-FFF2-40B4-BE49-F238E27FC236}">
                <a16:creationId xmlns:a16="http://schemas.microsoft.com/office/drawing/2014/main" id="{0D1C1C5B-96DC-46A4-AD20-40757B580105}"/>
              </a:ext>
            </a:extLst>
          </p:cNvPr>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pic>
        <p:nvPicPr>
          <p:cNvPr id="12" name="Picture 11">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1583212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Teal">
    <p:bg bwMode="ltGray">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2902"/>
            <a:ext cx="9264000" cy="4916717"/>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2"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68DF000-7C80-486C-9EDE-C2FBC677BD5C}"/>
              </a:ext>
            </a:extLst>
          </p:cNvPr>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9" name="Subtitle 2">
            <a:extLst>
              <a:ext uri="{FF2B5EF4-FFF2-40B4-BE49-F238E27FC236}">
                <a16:creationId xmlns:a16="http://schemas.microsoft.com/office/drawing/2014/main" id="{9D231C22-49E4-4709-9D0B-F8BE0778AA77}"/>
              </a:ext>
            </a:extLst>
          </p:cNvPr>
          <p:cNvSpPr>
            <a:spLocks noGrp="1"/>
          </p:cNvSpPr>
          <p:nvPr>
            <p:ph type="subTitle" idx="1"/>
          </p:nvPr>
        </p:nvSpPr>
        <p:spPr>
          <a:xfrm>
            <a:off x="1056001" y="4765563"/>
            <a:ext cx="5568000" cy="824748"/>
          </a:xfrm>
        </p:spPr>
        <p:txBody>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GB"/>
          </a:p>
        </p:txBody>
      </p:sp>
      <p:pic>
        <p:nvPicPr>
          <p:cNvPr id="12" name="Picture 11">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1689" y="3917866"/>
            <a:ext cx="1478223" cy="1478223"/>
          </a:xfrm>
          <a:prstGeom prst="rect">
            <a:avLst/>
          </a:prstGeom>
        </p:spPr>
      </p:pic>
    </p:spTree>
    <p:extLst>
      <p:ext uri="{BB962C8B-B14F-4D97-AF65-F5344CB8AC3E}">
        <p14:creationId xmlns:p14="http://schemas.microsoft.com/office/powerpoint/2010/main" val="100081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9694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DC170A6A-0483-48FF-8067-4AD43A3E59BD}"/>
              </a:ext>
            </a:extLst>
          </p:cNvPr>
          <p:cNvSpPr>
            <a:spLocks noGrp="1"/>
          </p:cNvSpPr>
          <p:nvPr>
            <p:ph type="pic" sz="quarter" idx="10"/>
          </p:nvPr>
        </p:nvSpPr>
        <p:spPr>
          <a:xfrm>
            <a:off x="7183967" y="0"/>
            <a:ext cx="4992000" cy="6912000"/>
          </a:xfrm>
          <a:custGeom>
            <a:avLst/>
            <a:gdLst>
              <a:gd name="connsiteX0" fmla="*/ 0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0 w 3756025"/>
              <a:gd name="connsiteY4" fmla="*/ 0 h 6858000"/>
              <a:gd name="connsiteX0" fmla="*/ 1517073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517073 w 3756025"/>
              <a:gd name="connsiteY4" fmla="*/ 0 h 6858000"/>
              <a:gd name="connsiteX0" fmla="*/ 1787237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787237 w 3756025"/>
              <a:gd name="connsiteY4" fmla="*/ 0 h 6858000"/>
              <a:gd name="connsiteX0" fmla="*/ 1652155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652155 w 375602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25" h="6858000">
                <a:moveTo>
                  <a:pt x="1652155" y="0"/>
                </a:moveTo>
                <a:lnTo>
                  <a:pt x="3756025" y="0"/>
                </a:lnTo>
                <a:lnTo>
                  <a:pt x="3756025" y="6858000"/>
                </a:lnTo>
                <a:lnTo>
                  <a:pt x="0" y="6858000"/>
                </a:lnTo>
                <a:lnTo>
                  <a:pt x="1652155" y="0"/>
                </a:lnTo>
                <a:close/>
              </a:path>
            </a:pathLst>
          </a:custGeom>
          <a:solidFill>
            <a:schemeClr val="bg1">
              <a:lumMod val="85000"/>
            </a:schemeClr>
          </a:solidFill>
        </p:spPr>
        <p:txBody>
          <a:bodyPr/>
          <a:lstStyle>
            <a:lvl1pPr algn="r">
              <a:defRPr sz="1600"/>
            </a:lvl1pPr>
          </a:lstStyle>
          <a:p>
            <a:r>
              <a:rPr lang="en-US"/>
              <a:t>Click icon to add picture</a:t>
            </a:r>
            <a:endParaRPr lang="en-GB"/>
          </a:p>
        </p:txBody>
      </p:sp>
    </p:spTree>
    <p:extLst>
      <p:ext uri="{BB962C8B-B14F-4D97-AF65-F5344CB8AC3E}">
        <p14:creationId xmlns:p14="http://schemas.microsoft.com/office/powerpoint/2010/main" val="316144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056000" y="2426401"/>
            <a:ext cx="7200000" cy="340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369600F4-98FE-4136-9969-034185ABC336}"/>
              </a:ext>
            </a:extLst>
          </p:cNvPr>
          <p:cNvSpPr>
            <a:spLocks noGrp="1"/>
          </p:cNvSpPr>
          <p:nvPr>
            <p:ph type="pic" sz="quarter" idx="10"/>
          </p:nvPr>
        </p:nvSpPr>
        <p:spPr>
          <a:xfrm>
            <a:off x="7387660" y="2473325"/>
            <a:ext cx="4752000" cy="4368000"/>
          </a:xfrm>
          <a:custGeom>
            <a:avLst/>
            <a:gdLst>
              <a:gd name="connsiteX0" fmla="*/ 0 w 1833562"/>
              <a:gd name="connsiteY0" fmla="*/ 0 h 4384675"/>
              <a:gd name="connsiteX1" fmla="*/ 1833562 w 1833562"/>
              <a:gd name="connsiteY1" fmla="*/ 0 h 4384675"/>
              <a:gd name="connsiteX2" fmla="*/ 1833562 w 1833562"/>
              <a:gd name="connsiteY2" fmla="*/ 4384675 h 4384675"/>
              <a:gd name="connsiteX3" fmla="*/ 0 w 1833562"/>
              <a:gd name="connsiteY3" fmla="*/ 4384675 h 4384675"/>
              <a:gd name="connsiteX4" fmla="*/ 0 w 1833562"/>
              <a:gd name="connsiteY4" fmla="*/ 0 h 4384675"/>
              <a:gd name="connsiteX0" fmla="*/ 0 w 3080472"/>
              <a:gd name="connsiteY0" fmla="*/ 1995055 h 4384675"/>
              <a:gd name="connsiteX1" fmla="*/ 3080472 w 3080472"/>
              <a:gd name="connsiteY1" fmla="*/ 0 h 4384675"/>
              <a:gd name="connsiteX2" fmla="*/ 3080472 w 3080472"/>
              <a:gd name="connsiteY2" fmla="*/ 4384675 h 4384675"/>
              <a:gd name="connsiteX3" fmla="*/ 1246910 w 3080472"/>
              <a:gd name="connsiteY3" fmla="*/ 4384675 h 4384675"/>
              <a:gd name="connsiteX4" fmla="*/ 0 w 3080472"/>
              <a:gd name="connsiteY4" fmla="*/ 1995055 h 4384675"/>
              <a:gd name="connsiteX0" fmla="*/ 0 w 3080472"/>
              <a:gd name="connsiteY0" fmla="*/ 1995055 h 4384675"/>
              <a:gd name="connsiteX1" fmla="*/ 3080472 w 3080472"/>
              <a:gd name="connsiteY1" fmla="*/ 0 h 4384675"/>
              <a:gd name="connsiteX2" fmla="*/ 3080472 w 3080472"/>
              <a:gd name="connsiteY2" fmla="*/ 4384675 h 4384675"/>
              <a:gd name="connsiteX3" fmla="*/ 1246910 w 3080472"/>
              <a:gd name="connsiteY3" fmla="*/ 4384675 h 4384675"/>
              <a:gd name="connsiteX4" fmla="*/ 529504 w 3080472"/>
              <a:gd name="connsiteY4" fmla="*/ 2997489 h 4384675"/>
              <a:gd name="connsiteX5" fmla="*/ 0 w 3080472"/>
              <a:gd name="connsiteY5" fmla="*/ 1995055 h 4384675"/>
              <a:gd name="connsiteX0" fmla="*/ 114733 w 3195205"/>
              <a:gd name="connsiteY0" fmla="*/ 1995055 h 4384675"/>
              <a:gd name="connsiteX1" fmla="*/ 3195205 w 3195205"/>
              <a:gd name="connsiteY1" fmla="*/ 0 h 4384675"/>
              <a:gd name="connsiteX2" fmla="*/ 3195205 w 3195205"/>
              <a:gd name="connsiteY2" fmla="*/ 4384675 h 4384675"/>
              <a:gd name="connsiteX3" fmla="*/ 1361643 w 3195205"/>
              <a:gd name="connsiteY3" fmla="*/ 4384675 h 4384675"/>
              <a:gd name="connsiteX4" fmla="*/ 0 w 3195205"/>
              <a:gd name="connsiteY4" fmla="*/ 3506643 h 4384675"/>
              <a:gd name="connsiteX5" fmla="*/ 114733 w 3195205"/>
              <a:gd name="connsiteY5" fmla="*/ 1995055 h 4384675"/>
              <a:gd name="connsiteX0" fmla="*/ 445870 w 3526342"/>
              <a:gd name="connsiteY0" fmla="*/ 1995055 h 4384675"/>
              <a:gd name="connsiteX1" fmla="*/ 3526342 w 3526342"/>
              <a:gd name="connsiteY1" fmla="*/ 0 h 4384675"/>
              <a:gd name="connsiteX2" fmla="*/ 3526342 w 3526342"/>
              <a:gd name="connsiteY2" fmla="*/ 4384675 h 4384675"/>
              <a:gd name="connsiteX3" fmla="*/ 1692780 w 3526342"/>
              <a:gd name="connsiteY3" fmla="*/ 4384675 h 4384675"/>
              <a:gd name="connsiteX4" fmla="*/ 331137 w 3526342"/>
              <a:gd name="connsiteY4" fmla="*/ 3506643 h 4384675"/>
              <a:gd name="connsiteX5" fmla="*/ 445870 w 3526342"/>
              <a:gd name="connsiteY5" fmla="*/ 1995055 h 4384675"/>
              <a:gd name="connsiteX0" fmla="*/ 455078 w 3535550"/>
              <a:gd name="connsiteY0" fmla="*/ 1995055 h 4384675"/>
              <a:gd name="connsiteX1" fmla="*/ 3535550 w 3535550"/>
              <a:gd name="connsiteY1" fmla="*/ 0 h 4384675"/>
              <a:gd name="connsiteX2" fmla="*/ 3535550 w 3535550"/>
              <a:gd name="connsiteY2" fmla="*/ 4384675 h 4384675"/>
              <a:gd name="connsiteX3" fmla="*/ 1701988 w 3535550"/>
              <a:gd name="connsiteY3" fmla="*/ 4384675 h 4384675"/>
              <a:gd name="connsiteX4" fmla="*/ 340345 w 3535550"/>
              <a:gd name="connsiteY4" fmla="*/ 3506643 h 4384675"/>
              <a:gd name="connsiteX5" fmla="*/ 455078 w 3535550"/>
              <a:gd name="connsiteY5" fmla="*/ 1995055 h 4384675"/>
              <a:gd name="connsiteX0" fmla="*/ 603704 w 3684176"/>
              <a:gd name="connsiteY0" fmla="*/ 1995055 h 4384675"/>
              <a:gd name="connsiteX1" fmla="*/ 3684176 w 3684176"/>
              <a:gd name="connsiteY1" fmla="*/ 0 h 4384675"/>
              <a:gd name="connsiteX2" fmla="*/ 3684176 w 3684176"/>
              <a:gd name="connsiteY2" fmla="*/ 4384675 h 4384675"/>
              <a:gd name="connsiteX3" fmla="*/ 1850614 w 3684176"/>
              <a:gd name="connsiteY3" fmla="*/ 4384675 h 4384675"/>
              <a:gd name="connsiteX4" fmla="*/ 488971 w 3684176"/>
              <a:gd name="connsiteY4" fmla="*/ 3506643 h 4384675"/>
              <a:gd name="connsiteX5" fmla="*/ 603704 w 3684176"/>
              <a:gd name="connsiteY5" fmla="*/ 1995055 h 4384675"/>
              <a:gd name="connsiteX0" fmla="*/ 489914 w 3570386"/>
              <a:gd name="connsiteY0" fmla="*/ 1995055 h 4384675"/>
              <a:gd name="connsiteX1" fmla="*/ 3570386 w 3570386"/>
              <a:gd name="connsiteY1" fmla="*/ 0 h 4384675"/>
              <a:gd name="connsiteX2" fmla="*/ 3570386 w 3570386"/>
              <a:gd name="connsiteY2" fmla="*/ 4384675 h 4384675"/>
              <a:gd name="connsiteX3" fmla="*/ 1736824 w 3570386"/>
              <a:gd name="connsiteY3" fmla="*/ 4384675 h 4384675"/>
              <a:gd name="connsiteX4" fmla="*/ 375181 w 3570386"/>
              <a:gd name="connsiteY4" fmla="*/ 3506643 h 4384675"/>
              <a:gd name="connsiteX5" fmla="*/ 489914 w 3570386"/>
              <a:gd name="connsiteY5" fmla="*/ 1995055 h 4384675"/>
              <a:gd name="connsiteX0" fmla="*/ 521381 w 3601853"/>
              <a:gd name="connsiteY0" fmla="*/ 1995055 h 4384675"/>
              <a:gd name="connsiteX1" fmla="*/ 3601853 w 3601853"/>
              <a:gd name="connsiteY1" fmla="*/ 0 h 4384675"/>
              <a:gd name="connsiteX2" fmla="*/ 3601853 w 3601853"/>
              <a:gd name="connsiteY2" fmla="*/ 4384675 h 4384675"/>
              <a:gd name="connsiteX3" fmla="*/ 1768291 w 3601853"/>
              <a:gd name="connsiteY3" fmla="*/ 4384675 h 4384675"/>
              <a:gd name="connsiteX4" fmla="*/ 406648 w 3601853"/>
              <a:gd name="connsiteY4" fmla="*/ 3506643 h 4384675"/>
              <a:gd name="connsiteX5" fmla="*/ 521381 w 3601853"/>
              <a:gd name="connsiteY5" fmla="*/ 1995055 h 4384675"/>
              <a:gd name="connsiteX0" fmla="*/ 521381 w 3601853"/>
              <a:gd name="connsiteY0" fmla="*/ 1995055 h 4384675"/>
              <a:gd name="connsiteX1" fmla="*/ 3601853 w 3601853"/>
              <a:gd name="connsiteY1" fmla="*/ 0 h 4384675"/>
              <a:gd name="connsiteX2" fmla="*/ 3601853 w 3601853"/>
              <a:gd name="connsiteY2" fmla="*/ 4384675 h 4384675"/>
              <a:gd name="connsiteX3" fmla="*/ 1768291 w 3601853"/>
              <a:gd name="connsiteY3" fmla="*/ 4384675 h 4384675"/>
              <a:gd name="connsiteX4" fmla="*/ 406648 w 3601853"/>
              <a:gd name="connsiteY4" fmla="*/ 3506643 h 4384675"/>
              <a:gd name="connsiteX5" fmla="*/ 521381 w 3601853"/>
              <a:gd name="connsiteY5" fmla="*/ 1995055 h 4384675"/>
              <a:gd name="connsiteX0" fmla="*/ 513835 w 3594307"/>
              <a:gd name="connsiteY0" fmla="*/ 1995055 h 4384675"/>
              <a:gd name="connsiteX1" fmla="*/ 3594307 w 3594307"/>
              <a:gd name="connsiteY1" fmla="*/ 0 h 4384675"/>
              <a:gd name="connsiteX2" fmla="*/ 3594307 w 3594307"/>
              <a:gd name="connsiteY2" fmla="*/ 4384675 h 4384675"/>
              <a:gd name="connsiteX3" fmla="*/ 1760745 w 3594307"/>
              <a:gd name="connsiteY3" fmla="*/ 4384675 h 4384675"/>
              <a:gd name="connsiteX4" fmla="*/ 399102 w 3594307"/>
              <a:gd name="connsiteY4" fmla="*/ 3506643 h 4384675"/>
              <a:gd name="connsiteX5" fmla="*/ 513835 w 3594307"/>
              <a:gd name="connsiteY5" fmla="*/ 1995055 h 4384675"/>
              <a:gd name="connsiteX0" fmla="*/ 505807 w 3586279"/>
              <a:gd name="connsiteY0" fmla="*/ 1995055 h 4384675"/>
              <a:gd name="connsiteX1" fmla="*/ 3586279 w 3586279"/>
              <a:gd name="connsiteY1" fmla="*/ 0 h 4384675"/>
              <a:gd name="connsiteX2" fmla="*/ 3586279 w 3586279"/>
              <a:gd name="connsiteY2" fmla="*/ 4384675 h 4384675"/>
              <a:gd name="connsiteX3" fmla="*/ 1752717 w 3586279"/>
              <a:gd name="connsiteY3" fmla="*/ 4384675 h 4384675"/>
              <a:gd name="connsiteX4" fmla="*/ 391074 w 3586279"/>
              <a:gd name="connsiteY4" fmla="*/ 3506643 h 4384675"/>
              <a:gd name="connsiteX5" fmla="*/ 505807 w 3586279"/>
              <a:gd name="connsiteY5" fmla="*/ 1995055 h 4384675"/>
              <a:gd name="connsiteX0" fmla="*/ 513419 w 3593891"/>
              <a:gd name="connsiteY0" fmla="*/ 1995055 h 4384675"/>
              <a:gd name="connsiteX1" fmla="*/ 3593891 w 3593891"/>
              <a:gd name="connsiteY1" fmla="*/ 0 h 4384675"/>
              <a:gd name="connsiteX2" fmla="*/ 3593891 w 3593891"/>
              <a:gd name="connsiteY2" fmla="*/ 4384675 h 4384675"/>
              <a:gd name="connsiteX3" fmla="*/ 1760329 w 3593891"/>
              <a:gd name="connsiteY3" fmla="*/ 4384675 h 4384675"/>
              <a:gd name="connsiteX4" fmla="*/ 398686 w 3593891"/>
              <a:gd name="connsiteY4" fmla="*/ 3506643 h 4384675"/>
              <a:gd name="connsiteX5" fmla="*/ 513419 w 3593891"/>
              <a:gd name="connsiteY5" fmla="*/ 1995055 h 4384675"/>
              <a:gd name="connsiteX0" fmla="*/ 521103 w 3601575"/>
              <a:gd name="connsiteY0" fmla="*/ 1995055 h 4384675"/>
              <a:gd name="connsiteX1" fmla="*/ 3601575 w 3601575"/>
              <a:gd name="connsiteY1" fmla="*/ 0 h 4384675"/>
              <a:gd name="connsiteX2" fmla="*/ 3601575 w 3601575"/>
              <a:gd name="connsiteY2" fmla="*/ 4384675 h 4384675"/>
              <a:gd name="connsiteX3" fmla="*/ 1768013 w 3601575"/>
              <a:gd name="connsiteY3" fmla="*/ 4384675 h 4384675"/>
              <a:gd name="connsiteX4" fmla="*/ 406370 w 3601575"/>
              <a:gd name="connsiteY4" fmla="*/ 3506643 h 4384675"/>
              <a:gd name="connsiteX5" fmla="*/ 521103 w 3601575"/>
              <a:gd name="connsiteY5" fmla="*/ 1995055 h 4384675"/>
              <a:gd name="connsiteX0" fmla="*/ 336124 w 3416596"/>
              <a:gd name="connsiteY0" fmla="*/ 2051784 h 4441404"/>
              <a:gd name="connsiteX1" fmla="*/ 3416596 w 3416596"/>
              <a:gd name="connsiteY1" fmla="*/ 56729 h 4441404"/>
              <a:gd name="connsiteX2" fmla="*/ 3416596 w 3416596"/>
              <a:gd name="connsiteY2" fmla="*/ 4441404 h 4441404"/>
              <a:gd name="connsiteX3" fmla="*/ 1583034 w 3416596"/>
              <a:gd name="connsiteY3" fmla="*/ 4441404 h 4441404"/>
              <a:gd name="connsiteX4" fmla="*/ 221391 w 3416596"/>
              <a:gd name="connsiteY4" fmla="*/ 3563372 h 4441404"/>
              <a:gd name="connsiteX5" fmla="*/ 336124 w 3416596"/>
              <a:gd name="connsiteY5" fmla="*/ 2051784 h 4441404"/>
              <a:gd name="connsiteX0" fmla="*/ 389542 w 3470014"/>
              <a:gd name="connsiteY0" fmla="*/ 2047783 h 4437403"/>
              <a:gd name="connsiteX1" fmla="*/ 3470014 w 3470014"/>
              <a:gd name="connsiteY1" fmla="*/ 52728 h 4437403"/>
              <a:gd name="connsiteX2" fmla="*/ 3470014 w 3470014"/>
              <a:gd name="connsiteY2" fmla="*/ 4437403 h 4437403"/>
              <a:gd name="connsiteX3" fmla="*/ 1636452 w 3470014"/>
              <a:gd name="connsiteY3" fmla="*/ 4437403 h 4437403"/>
              <a:gd name="connsiteX4" fmla="*/ 274809 w 3470014"/>
              <a:gd name="connsiteY4" fmla="*/ 3559371 h 4437403"/>
              <a:gd name="connsiteX5" fmla="*/ 389542 w 3470014"/>
              <a:gd name="connsiteY5" fmla="*/ 2047783 h 4437403"/>
              <a:gd name="connsiteX0" fmla="*/ 512816 w 3593288"/>
              <a:gd name="connsiteY0" fmla="*/ 2047881 h 4437501"/>
              <a:gd name="connsiteX1" fmla="*/ 3593288 w 3593288"/>
              <a:gd name="connsiteY1" fmla="*/ 52826 h 4437501"/>
              <a:gd name="connsiteX2" fmla="*/ 3593288 w 3593288"/>
              <a:gd name="connsiteY2" fmla="*/ 4437501 h 4437501"/>
              <a:gd name="connsiteX3" fmla="*/ 1759726 w 3593288"/>
              <a:gd name="connsiteY3" fmla="*/ 4437501 h 4437501"/>
              <a:gd name="connsiteX4" fmla="*/ 398083 w 3593288"/>
              <a:gd name="connsiteY4" fmla="*/ 3559469 h 4437501"/>
              <a:gd name="connsiteX5" fmla="*/ 512816 w 3593288"/>
              <a:gd name="connsiteY5" fmla="*/ 2047881 h 4437501"/>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84664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499026 w 3579498"/>
              <a:gd name="connsiteY0" fmla="*/ 1984664 h 4384675"/>
              <a:gd name="connsiteX1" fmla="*/ 3579498 w 3579498"/>
              <a:gd name="connsiteY1" fmla="*/ 0 h 4384675"/>
              <a:gd name="connsiteX2" fmla="*/ 3579498 w 3579498"/>
              <a:gd name="connsiteY2" fmla="*/ 4384675 h 4384675"/>
              <a:gd name="connsiteX3" fmla="*/ 1745936 w 3579498"/>
              <a:gd name="connsiteY3" fmla="*/ 4384675 h 4384675"/>
              <a:gd name="connsiteX4" fmla="*/ 384293 w 3579498"/>
              <a:gd name="connsiteY4" fmla="*/ 3506643 h 4384675"/>
              <a:gd name="connsiteX5" fmla="*/ 499026 w 3579498"/>
              <a:gd name="connsiteY5" fmla="*/ 1984664 h 4384675"/>
              <a:gd name="connsiteX0" fmla="*/ 522782 w 3603254"/>
              <a:gd name="connsiteY0" fmla="*/ 1984664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84664 h 4384675"/>
              <a:gd name="connsiteX0" fmla="*/ 365407 w 3445879"/>
              <a:gd name="connsiteY0" fmla="*/ 1963882 h 4384675"/>
              <a:gd name="connsiteX1" fmla="*/ 3445879 w 3445879"/>
              <a:gd name="connsiteY1" fmla="*/ 0 h 4384675"/>
              <a:gd name="connsiteX2" fmla="*/ 3445879 w 3445879"/>
              <a:gd name="connsiteY2" fmla="*/ 4384675 h 4384675"/>
              <a:gd name="connsiteX3" fmla="*/ 1612317 w 3445879"/>
              <a:gd name="connsiteY3" fmla="*/ 4384675 h 4384675"/>
              <a:gd name="connsiteX4" fmla="*/ 250674 w 3445879"/>
              <a:gd name="connsiteY4" fmla="*/ 3506643 h 4384675"/>
              <a:gd name="connsiteX5" fmla="*/ 365407 w 3445879"/>
              <a:gd name="connsiteY5" fmla="*/ 1963882 h 4384675"/>
              <a:gd name="connsiteX0" fmla="*/ 365407 w 3445879"/>
              <a:gd name="connsiteY0" fmla="*/ 1963882 h 4384675"/>
              <a:gd name="connsiteX1" fmla="*/ 3445879 w 3445879"/>
              <a:gd name="connsiteY1" fmla="*/ 0 h 4384675"/>
              <a:gd name="connsiteX2" fmla="*/ 3445879 w 3445879"/>
              <a:gd name="connsiteY2" fmla="*/ 4384675 h 4384675"/>
              <a:gd name="connsiteX3" fmla="*/ 1612317 w 3445879"/>
              <a:gd name="connsiteY3" fmla="*/ 4384675 h 4384675"/>
              <a:gd name="connsiteX4" fmla="*/ 250674 w 3445879"/>
              <a:gd name="connsiteY4" fmla="*/ 3506643 h 4384675"/>
              <a:gd name="connsiteX5" fmla="*/ 365407 w 3445879"/>
              <a:gd name="connsiteY5" fmla="*/ 1963882 h 4384675"/>
              <a:gd name="connsiteX0" fmla="*/ 522782 w 3603254"/>
              <a:gd name="connsiteY0" fmla="*/ 1963882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63882 h 4384675"/>
              <a:gd name="connsiteX0" fmla="*/ 522782 w 3603254"/>
              <a:gd name="connsiteY0" fmla="*/ 1963882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63882 h 438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54" h="4384675">
                <a:moveTo>
                  <a:pt x="522782" y="1963882"/>
                </a:moveTo>
                <a:cubicBezTo>
                  <a:pt x="1559884" y="1318559"/>
                  <a:pt x="2576430" y="661555"/>
                  <a:pt x="3603254" y="0"/>
                </a:cubicBezTo>
                <a:lnTo>
                  <a:pt x="3603254" y="4384675"/>
                </a:lnTo>
                <a:lnTo>
                  <a:pt x="1769692" y="4384675"/>
                </a:lnTo>
                <a:cubicBezTo>
                  <a:pt x="1070903" y="3926608"/>
                  <a:pt x="780349" y="3766190"/>
                  <a:pt x="408049" y="3506643"/>
                </a:cubicBezTo>
                <a:cubicBezTo>
                  <a:pt x="-215405" y="3072005"/>
                  <a:pt x="-82489" y="2340504"/>
                  <a:pt x="522782" y="1963882"/>
                </a:cubicBezTo>
                <a:close/>
              </a:path>
            </a:pathLst>
          </a:custGeom>
          <a:solidFill>
            <a:schemeClr val="bg1">
              <a:lumMod val="85000"/>
            </a:schemeClr>
          </a:solidFill>
        </p:spPr>
        <p:txBody>
          <a:bodyPr anchor="b"/>
          <a:lstStyle>
            <a:lvl1pPr algn="r">
              <a:defRPr sz="1600"/>
            </a:lvl1pPr>
          </a:lstStyle>
          <a:p>
            <a:r>
              <a:rPr lang="en-US"/>
              <a:t>Click icon to add picture</a:t>
            </a:r>
            <a:endParaRPr lang="en-GB"/>
          </a:p>
        </p:txBody>
      </p:sp>
      <p:pic>
        <p:nvPicPr>
          <p:cNvPr id="7" name="Picture 6">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533" y="282845"/>
            <a:ext cx="1478223" cy="1478223"/>
          </a:xfrm>
          <a:prstGeom prst="rect">
            <a:avLst/>
          </a:prstGeom>
        </p:spPr>
      </p:pic>
    </p:spTree>
    <p:extLst>
      <p:ext uri="{BB962C8B-B14F-4D97-AF65-F5344CB8AC3E}">
        <p14:creationId xmlns:p14="http://schemas.microsoft.com/office/powerpoint/2010/main" val="2170324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Image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F55E9B31-91C4-44B1-A472-FF996D1027AE}"/>
              </a:ext>
            </a:extLst>
          </p:cNvPr>
          <p:cNvSpPr>
            <a:spLocks noGrp="1"/>
          </p:cNvSpPr>
          <p:nvPr>
            <p:ph type="pic" sz="quarter" idx="10"/>
          </p:nvPr>
        </p:nvSpPr>
        <p:spPr>
          <a:xfrm>
            <a:off x="6853352" y="0"/>
            <a:ext cx="5328000" cy="6912000"/>
          </a:xfrm>
          <a:custGeom>
            <a:avLst/>
            <a:gdLst>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0 w 4025900"/>
              <a:gd name="connsiteY4" fmla="*/ 0 h 6858000"/>
              <a:gd name="connsiteX0" fmla="*/ 577 w 4026477"/>
              <a:gd name="connsiteY0" fmla="*/ 0 h 6858000"/>
              <a:gd name="connsiteX1" fmla="*/ 4026477 w 4026477"/>
              <a:gd name="connsiteY1" fmla="*/ 0 h 6858000"/>
              <a:gd name="connsiteX2" fmla="*/ 4026477 w 4026477"/>
              <a:gd name="connsiteY2" fmla="*/ 6858000 h 6858000"/>
              <a:gd name="connsiteX3" fmla="*/ 577 w 4026477"/>
              <a:gd name="connsiteY3" fmla="*/ 6858000 h 6858000"/>
              <a:gd name="connsiteX4" fmla="*/ 0 w 4026477"/>
              <a:gd name="connsiteY4" fmla="*/ 1163782 h 6858000"/>
              <a:gd name="connsiteX5" fmla="*/ 577 w 4026477"/>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012788 w 4025901"/>
              <a:gd name="connsiteY4" fmla="*/ 2867891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438815 w 4025901"/>
              <a:gd name="connsiteY4" fmla="*/ 3938154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821381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40151 w 4025901"/>
              <a:gd name="connsiteY4" fmla="*/ 4675908 h 6858000"/>
              <a:gd name="connsiteX5" fmla="*/ 1 w 4025901"/>
              <a:gd name="connsiteY5" fmla="*/ 0 h 6858000"/>
              <a:gd name="connsiteX0" fmla="*/ 137862 w 4163762"/>
              <a:gd name="connsiteY0" fmla="*/ 0 h 6858000"/>
              <a:gd name="connsiteX1" fmla="*/ 4163762 w 4163762"/>
              <a:gd name="connsiteY1" fmla="*/ 0 h 6858000"/>
              <a:gd name="connsiteX2" fmla="*/ 4163762 w 4163762"/>
              <a:gd name="connsiteY2" fmla="*/ 6858000 h 6858000"/>
              <a:gd name="connsiteX3" fmla="*/ 137862 w 4163762"/>
              <a:gd name="connsiteY3" fmla="*/ 6858000 h 6858000"/>
              <a:gd name="connsiteX4" fmla="*/ 1207549 w 4163762"/>
              <a:gd name="connsiteY4" fmla="*/ 5860473 h 6858000"/>
              <a:gd name="connsiteX5" fmla="*/ 3878012 w 4163762"/>
              <a:gd name="connsiteY5" fmla="*/ 4675908 h 6858000"/>
              <a:gd name="connsiteX6" fmla="*/ 137862 w 4163762"/>
              <a:gd name="connsiteY6" fmla="*/ 0 h 6858000"/>
              <a:gd name="connsiteX0" fmla="*/ 56011 w 4081911"/>
              <a:gd name="connsiteY0" fmla="*/ 0 h 6858000"/>
              <a:gd name="connsiteX1" fmla="*/ 4081911 w 4081911"/>
              <a:gd name="connsiteY1" fmla="*/ 0 h 6858000"/>
              <a:gd name="connsiteX2" fmla="*/ 4081911 w 4081911"/>
              <a:gd name="connsiteY2" fmla="*/ 6858000 h 6858000"/>
              <a:gd name="connsiteX3" fmla="*/ 56011 w 4081911"/>
              <a:gd name="connsiteY3" fmla="*/ 6858000 h 6858000"/>
              <a:gd name="connsiteX4" fmla="*/ 3089580 w 4081911"/>
              <a:gd name="connsiteY4" fmla="*/ 6151418 h 6858000"/>
              <a:gd name="connsiteX5" fmla="*/ 3796161 w 4081911"/>
              <a:gd name="connsiteY5" fmla="*/ 4675908 h 6858000"/>
              <a:gd name="connsiteX6" fmla="*/ 56011 w 4081911"/>
              <a:gd name="connsiteY6" fmla="*/ 0 h 6858000"/>
              <a:gd name="connsiteX0" fmla="*/ 57658 w 4083558"/>
              <a:gd name="connsiteY0" fmla="*/ 0 h 6858000"/>
              <a:gd name="connsiteX1" fmla="*/ 4083558 w 4083558"/>
              <a:gd name="connsiteY1" fmla="*/ 0 h 6858000"/>
              <a:gd name="connsiteX2" fmla="*/ 4083558 w 4083558"/>
              <a:gd name="connsiteY2" fmla="*/ 6858000 h 6858000"/>
              <a:gd name="connsiteX3" fmla="*/ 57658 w 4083558"/>
              <a:gd name="connsiteY3" fmla="*/ 6858000 h 6858000"/>
              <a:gd name="connsiteX4" fmla="*/ 2997709 w 4083558"/>
              <a:gd name="connsiteY4" fmla="*/ 6047509 h 6858000"/>
              <a:gd name="connsiteX5" fmla="*/ 3797808 w 4083558"/>
              <a:gd name="connsiteY5" fmla="*/ 4675908 h 6858000"/>
              <a:gd name="connsiteX6" fmla="*/ 57658 w 4083558"/>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411 w 4035311"/>
              <a:gd name="connsiteY0" fmla="*/ 0 h 6858000"/>
              <a:gd name="connsiteX1" fmla="*/ 4035311 w 4035311"/>
              <a:gd name="connsiteY1" fmla="*/ 0 h 6858000"/>
              <a:gd name="connsiteX2" fmla="*/ 4035311 w 4035311"/>
              <a:gd name="connsiteY2" fmla="*/ 6858000 h 6858000"/>
              <a:gd name="connsiteX3" fmla="*/ 9411 w 4035311"/>
              <a:gd name="connsiteY3" fmla="*/ 6858000 h 6858000"/>
              <a:gd name="connsiteX4" fmla="*/ 2949462 w 4035311"/>
              <a:gd name="connsiteY4" fmla="*/ 6047509 h 6858000"/>
              <a:gd name="connsiteX5" fmla="*/ 3848274 w 4035311"/>
              <a:gd name="connsiteY5" fmla="*/ 3990108 h 6858000"/>
              <a:gd name="connsiteX6" fmla="*/ 9411 w 4035311"/>
              <a:gd name="connsiteY6" fmla="*/ 0 h 6858000"/>
              <a:gd name="connsiteX0" fmla="*/ 9242 w 4035142"/>
              <a:gd name="connsiteY0" fmla="*/ 0 h 6858000"/>
              <a:gd name="connsiteX1" fmla="*/ 4035142 w 4035142"/>
              <a:gd name="connsiteY1" fmla="*/ 0 h 6858000"/>
              <a:gd name="connsiteX2" fmla="*/ 4035142 w 4035142"/>
              <a:gd name="connsiteY2" fmla="*/ 6858000 h 6858000"/>
              <a:gd name="connsiteX3" fmla="*/ 9242 w 4035142"/>
              <a:gd name="connsiteY3" fmla="*/ 6858000 h 6858000"/>
              <a:gd name="connsiteX4" fmla="*/ 2949293 w 4035142"/>
              <a:gd name="connsiteY4" fmla="*/ 6047509 h 6858000"/>
              <a:gd name="connsiteX5" fmla="*/ 3555709 w 4035142"/>
              <a:gd name="connsiteY5" fmla="*/ 4309085 h 6858000"/>
              <a:gd name="connsiteX6" fmla="*/ 9242 w 4035142"/>
              <a:gd name="connsiteY6" fmla="*/ 0 h 6858000"/>
              <a:gd name="connsiteX0" fmla="*/ 9242 w 4035142"/>
              <a:gd name="connsiteY0" fmla="*/ 0 h 6858000"/>
              <a:gd name="connsiteX1" fmla="*/ 4035142 w 4035142"/>
              <a:gd name="connsiteY1" fmla="*/ 0 h 6858000"/>
              <a:gd name="connsiteX2" fmla="*/ 4035142 w 4035142"/>
              <a:gd name="connsiteY2" fmla="*/ 6858000 h 6858000"/>
              <a:gd name="connsiteX3" fmla="*/ 9242 w 4035142"/>
              <a:gd name="connsiteY3" fmla="*/ 6858000 h 6858000"/>
              <a:gd name="connsiteX4" fmla="*/ 2949293 w 4035142"/>
              <a:gd name="connsiteY4" fmla="*/ 6047509 h 6858000"/>
              <a:gd name="connsiteX5" fmla="*/ 3555709 w 4035142"/>
              <a:gd name="connsiteY5" fmla="*/ 4309085 h 6858000"/>
              <a:gd name="connsiteX6" fmla="*/ 9242 w 4035142"/>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786842 w 4025900"/>
              <a:gd name="connsiteY5" fmla="*/ 5635812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07548 w 4025900"/>
              <a:gd name="connsiteY5" fmla="*/ 5552141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727077 w 4025900"/>
              <a:gd name="connsiteY5" fmla="*/ 57314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370238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107273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107273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55360 w 4037853"/>
              <a:gd name="connsiteY5" fmla="*/ 5719482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7853" h="6858000">
                <a:moveTo>
                  <a:pt x="11953" y="0"/>
                </a:moveTo>
                <a:lnTo>
                  <a:pt x="4037853" y="0"/>
                </a:lnTo>
                <a:lnTo>
                  <a:pt x="4037853" y="6858000"/>
                </a:lnTo>
                <a:lnTo>
                  <a:pt x="0" y="6858000"/>
                </a:lnTo>
                <a:cubicBezTo>
                  <a:pt x="1528295" y="6448001"/>
                  <a:pt x="2185397" y="6291049"/>
                  <a:pt x="2784663" y="6095320"/>
                </a:cubicBezTo>
                <a:cubicBezTo>
                  <a:pt x="3383929" y="5899591"/>
                  <a:pt x="3490542" y="5790081"/>
                  <a:pt x="3595595" y="5683623"/>
                </a:cubicBezTo>
                <a:cubicBezTo>
                  <a:pt x="3700648" y="5577165"/>
                  <a:pt x="4048118" y="4909719"/>
                  <a:pt x="3558420" y="4309085"/>
                </a:cubicBezTo>
                <a:cubicBezTo>
                  <a:pt x="2850789" y="3441148"/>
                  <a:pt x="1071633" y="1219200"/>
                  <a:pt x="11953" y="0"/>
                </a:cubicBezTo>
                <a:close/>
              </a:path>
            </a:pathLst>
          </a:custGeom>
          <a:solidFill>
            <a:schemeClr val="bg1">
              <a:lumMod val="85000"/>
            </a:schemeClr>
          </a:solidFill>
        </p:spPr>
        <p:txBody>
          <a:bodyPr/>
          <a:lstStyle>
            <a:lvl1pPr>
              <a:defRPr sz="1600"/>
            </a:lvl1pPr>
          </a:lstStyle>
          <a:p>
            <a:r>
              <a:rPr lang="en-US"/>
              <a:t>Click icon to add picture</a:t>
            </a:r>
            <a:endParaRPr lang="en-GB"/>
          </a:p>
        </p:txBody>
      </p:sp>
      <p:pic>
        <p:nvPicPr>
          <p:cNvPr id="6" name="Picture 5">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2688600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Blue">
    <p:bg bwMode="ltGray">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952000" cy="6886323"/>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423883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Turquoise">
    <p:bg bwMode="ltGray">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856000" cy="6831011"/>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2010896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Teal">
    <p:bg bwMode="ltGray">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952000" cy="6886323"/>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0711" y="4222666"/>
            <a:ext cx="1478223" cy="1478223"/>
          </a:xfrm>
          <a:prstGeom prst="rect">
            <a:avLst/>
          </a:prstGeom>
        </p:spPr>
      </p:pic>
    </p:spTree>
    <p:extLst>
      <p:ext uri="{BB962C8B-B14F-4D97-AF65-F5344CB8AC3E}">
        <p14:creationId xmlns:p14="http://schemas.microsoft.com/office/powerpoint/2010/main" val="1234861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EHU Green">
    <p:bg bwMode="ltGray">
      <p:bgPr>
        <a:solidFill>
          <a:srgbClr val="008D9B"/>
        </a:solidFill>
        <a:effectLst/>
      </p:bgPr>
    </p:bg>
    <p:spTree>
      <p:nvGrpSpPr>
        <p:cNvPr id="1" name=""/>
        <p:cNvGrpSpPr/>
        <p:nvPr/>
      </p:nvGrpSpPr>
      <p:grpSpPr>
        <a:xfrm>
          <a:off x="0" y="0"/>
          <a:ext cx="0" cy="0"/>
          <a:chOff x="0" y="0"/>
          <a:chExt cx="0" cy="0"/>
        </a:xfrm>
      </p:grpSpPr>
      <p:pic>
        <p:nvPicPr>
          <p:cNvPr id="2" name="Picture 1" descr="Shape, icon&#10;&#10;Description automatically generated with medium confidence">
            <a:extLst>
              <a:ext uri="{FF2B5EF4-FFF2-40B4-BE49-F238E27FC236}">
                <a16:creationId xmlns:a16="http://schemas.microsoft.com/office/drawing/2014/main" id="{E8C32F2E-A2C6-1D41-A80E-DB1AB8788E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539"/>
          <a:stretch/>
        </p:blipFill>
        <p:spPr>
          <a:xfrm rot="5400000">
            <a:off x="7589921" y="2255922"/>
            <a:ext cx="3949985" cy="5254172"/>
          </a:xfrm>
          <a:prstGeom prst="rect">
            <a:avLst/>
          </a:prstGeom>
        </p:spPr>
      </p:pic>
      <p:pic>
        <p:nvPicPr>
          <p:cNvPr id="3" name="Picture 2">
            <a:extLst>
              <a:ext uri="{FF2B5EF4-FFF2-40B4-BE49-F238E27FC236}">
                <a16:creationId xmlns:a16="http://schemas.microsoft.com/office/drawing/2014/main" id="{F4016259-F8B2-834F-BCB6-3E68A63364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29918" y="4489320"/>
            <a:ext cx="3040556" cy="1618075"/>
          </a:xfrm>
          <a:prstGeom prst="rect">
            <a:avLst/>
          </a:prstGeom>
        </p:spPr>
      </p:pic>
    </p:spTree>
    <p:extLst>
      <p:ext uri="{BB962C8B-B14F-4D97-AF65-F5344CB8AC3E}">
        <p14:creationId xmlns:p14="http://schemas.microsoft.com/office/powerpoint/2010/main" val="414731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31C9-EA5D-AA0B-4C35-A373EA3754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E3B1A-AD08-41BB-F784-A02C5B8CAB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3CB598-E2F3-2680-E271-D9E5568BB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C47105-1740-B044-1644-1A64BE9464E9}"/>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6" name="Footer Placeholder 5">
            <a:extLst>
              <a:ext uri="{FF2B5EF4-FFF2-40B4-BE49-F238E27FC236}">
                <a16:creationId xmlns:a16="http://schemas.microsoft.com/office/drawing/2014/main" id="{3E641816-03DA-C14E-9367-A2D4F262DB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B5E45B-91AB-B852-DCE0-20279AA8AF8D}"/>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732961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Teal">
    <p:bg bwMode="ltGray">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2903"/>
            <a:ext cx="9264000" cy="4916717"/>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1056003" y="5670001"/>
            <a:ext cx="4063255" cy="471027"/>
          </a:xfrm>
        </p:spPr>
        <p:txBody>
          <a:bodyPr/>
          <a:lstStyle>
            <a:lvl1pPr>
              <a:spcAft>
                <a:spcPts val="0"/>
              </a:spcAft>
              <a:defRPr sz="16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1056000" y="45432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68DF000-7C80-486C-9EDE-C2FBC677BD5C}"/>
              </a:ext>
            </a:extLst>
          </p:cNvPr>
          <p:cNvSpPr>
            <a:spLocks noGrp="1"/>
          </p:cNvSpPr>
          <p:nvPr>
            <p:ph type="ctrTitle"/>
          </p:nvPr>
        </p:nvSpPr>
        <p:spPr>
          <a:xfrm>
            <a:off x="1056000" y="3520144"/>
            <a:ext cx="5568000" cy="824749"/>
          </a:xfrm>
        </p:spPr>
        <p:txBody>
          <a:bodyPr anchor="b" anchorCtr="0"/>
          <a:lstStyle>
            <a:lvl1pPr algn="l">
              <a:defRPr sz="4000"/>
            </a:lvl1pPr>
          </a:lstStyle>
          <a:p>
            <a:r>
              <a:rPr lang="en-US"/>
              <a:t>Click to edit Master title style</a:t>
            </a:r>
            <a:endParaRPr lang="en-GB"/>
          </a:p>
        </p:txBody>
      </p:sp>
      <p:sp>
        <p:nvSpPr>
          <p:cNvPr id="9" name="Subtitle 2">
            <a:extLst>
              <a:ext uri="{FF2B5EF4-FFF2-40B4-BE49-F238E27FC236}">
                <a16:creationId xmlns:a16="http://schemas.microsoft.com/office/drawing/2014/main" id="{9D231C22-49E4-4709-9D0B-F8BE0778AA77}"/>
              </a:ext>
            </a:extLst>
          </p:cNvPr>
          <p:cNvSpPr>
            <a:spLocks noGrp="1"/>
          </p:cNvSpPr>
          <p:nvPr>
            <p:ph type="subTitle" idx="1"/>
          </p:nvPr>
        </p:nvSpPr>
        <p:spPr>
          <a:xfrm>
            <a:off x="1056001" y="4765563"/>
            <a:ext cx="5568000" cy="824748"/>
          </a:xfrm>
        </p:spPr>
        <p:txBody>
          <a:bodyPr/>
          <a:lstStyle>
            <a:lvl1pPr marL="0" indent="0" algn="l">
              <a:buNone/>
              <a:defRPr sz="2667"/>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endParaRPr lang="en-GB"/>
          </a:p>
        </p:txBody>
      </p:sp>
      <p:pic>
        <p:nvPicPr>
          <p:cNvPr id="12" name="Picture 11">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1690" y="3917867"/>
            <a:ext cx="1478223" cy="1478223"/>
          </a:xfrm>
          <a:prstGeom prst="rect">
            <a:avLst/>
          </a:prstGeom>
        </p:spPr>
      </p:pic>
    </p:spTree>
    <p:extLst>
      <p:ext uri="{BB962C8B-B14F-4D97-AF65-F5344CB8AC3E}">
        <p14:creationId xmlns:p14="http://schemas.microsoft.com/office/powerpoint/2010/main" val="1196194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EHU Blank">
    <p:bg bwMode="lt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C9A59F-7678-6F41-8D5F-EF2CA9500E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29918" y="4489320"/>
            <a:ext cx="3040556" cy="1618075"/>
          </a:xfrm>
          <a:prstGeom prst="rect">
            <a:avLst/>
          </a:prstGeom>
        </p:spPr>
      </p:pic>
    </p:spTree>
    <p:extLst>
      <p:ext uri="{BB962C8B-B14F-4D97-AF65-F5344CB8AC3E}">
        <p14:creationId xmlns:p14="http://schemas.microsoft.com/office/powerpoint/2010/main" val="688508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1_EHU Blank">
    <p:bg bwMode="ltGray">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C7C94-6222-464F-922B-11CE2E2F8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263" y="4841808"/>
            <a:ext cx="1444629" cy="1444629"/>
          </a:xfrm>
          <a:prstGeom prst="rect">
            <a:avLst/>
          </a:prstGeom>
        </p:spPr>
      </p:pic>
    </p:spTree>
    <p:extLst>
      <p:ext uri="{BB962C8B-B14F-4D97-AF65-F5344CB8AC3E}">
        <p14:creationId xmlns:p14="http://schemas.microsoft.com/office/powerpoint/2010/main" val="2726789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1_EHU Green">
    <p:bg bwMode="ltGray">
      <p:bgPr>
        <a:solidFill>
          <a:srgbClr val="008D9B"/>
        </a:solidFill>
        <a:effectLst/>
      </p:bgPr>
    </p:bg>
    <p:spTree>
      <p:nvGrpSpPr>
        <p:cNvPr id="1" name=""/>
        <p:cNvGrpSpPr/>
        <p:nvPr/>
      </p:nvGrpSpPr>
      <p:grpSpPr>
        <a:xfrm>
          <a:off x="0" y="0"/>
          <a:ext cx="0" cy="0"/>
          <a:chOff x="0" y="0"/>
          <a:chExt cx="0" cy="0"/>
        </a:xfrm>
      </p:grpSpPr>
      <p:pic>
        <p:nvPicPr>
          <p:cNvPr id="2" name="Picture 1" descr="Shape, icon&#10;&#10;Description automatically generated with medium confidence">
            <a:extLst>
              <a:ext uri="{FF2B5EF4-FFF2-40B4-BE49-F238E27FC236}">
                <a16:creationId xmlns:a16="http://schemas.microsoft.com/office/drawing/2014/main" id="{E8C32F2E-A2C6-1D41-A80E-DB1AB8788E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539"/>
          <a:stretch/>
        </p:blipFill>
        <p:spPr>
          <a:xfrm rot="5400000">
            <a:off x="7589921" y="2255922"/>
            <a:ext cx="3949985" cy="5254172"/>
          </a:xfrm>
          <a:prstGeom prst="rect">
            <a:avLst/>
          </a:prstGeom>
        </p:spPr>
      </p:pic>
      <p:pic>
        <p:nvPicPr>
          <p:cNvPr id="3" name="Picture 2" descr="Diagram&#10;&#10;Description automatically generated">
            <a:extLst>
              <a:ext uri="{FF2B5EF4-FFF2-40B4-BE49-F238E27FC236}">
                <a16:creationId xmlns:a16="http://schemas.microsoft.com/office/drawing/2014/main" id="{F4016259-F8B2-834F-BCB6-3E68A6336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88867" y="4762786"/>
            <a:ext cx="3699933" cy="1149127"/>
          </a:xfrm>
          <a:prstGeom prst="rect">
            <a:avLst/>
          </a:prstGeom>
        </p:spPr>
      </p:pic>
    </p:spTree>
    <p:extLst>
      <p:ext uri="{BB962C8B-B14F-4D97-AF65-F5344CB8AC3E}">
        <p14:creationId xmlns:p14="http://schemas.microsoft.com/office/powerpoint/2010/main" val="1687872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2_EHU Blank">
    <p:bg bwMode="ltGray">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4016259-F8B2-834F-BCB6-3E68A6336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2467" y="5074359"/>
            <a:ext cx="3699933" cy="1149127"/>
          </a:xfrm>
          <a:prstGeom prst="rect">
            <a:avLst/>
          </a:prstGeom>
        </p:spPr>
      </p:pic>
    </p:spTree>
    <p:extLst>
      <p:ext uri="{BB962C8B-B14F-4D97-AF65-F5344CB8AC3E}">
        <p14:creationId xmlns:p14="http://schemas.microsoft.com/office/powerpoint/2010/main" val="2240797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2_EHU Green">
    <p:bg bwMode="ltGray">
      <p:bgPr>
        <a:solidFill>
          <a:srgbClr val="008D9B"/>
        </a:solidFill>
        <a:effectLst/>
      </p:bgPr>
    </p:bg>
    <p:spTree>
      <p:nvGrpSpPr>
        <p:cNvPr id="1" name=""/>
        <p:cNvGrpSpPr/>
        <p:nvPr/>
      </p:nvGrpSpPr>
      <p:grpSpPr>
        <a:xfrm>
          <a:off x="0" y="0"/>
          <a:ext cx="0" cy="0"/>
          <a:chOff x="0" y="0"/>
          <a:chExt cx="0" cy="0"/>
        </a:xfrm>
      </p:grpSpPr>
      <p:pic>
        <p:nvPicPr>
          <p:cNvPr id="2" name="Picture 1" descr="Shape, icon&#10;&#10;Description automatically generated with medium confidence">
            <a:extLst>
              <a:ext uri="{FF2B5EF4-FFF2-40B4-BE49-F238E27FC236}">
                <a16:creationId xmlns:a16="http://schemas.microsoft.com/office/drawing/2014/main" id="{E8C32F2E-A2C6-1D41-A80E-DB1AB8788E9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539"/>
          <a:stretch/>
        </p:blipFill>
        <p:spPr>
          <a:xfrm rot="5400000">
            <a:off x="7589922" y="2255923"/>
            <a:ext cx="3949985" cy="5254172"/>
          </a:xfrm>
          <a:prstGeom prst="rect">
            <a:avLst/>
          </a:prstGeom>
        </p:spPr>
      </p:pic>
      <p:pic>
        <p:nvPicPr>
          <p:cNvPr id="3" name="Picture 2">
            <a:extLst>
              <a:ext uri="{FF2B5EF4-FFF2-40B4-BE49-F238E27FC236}">
                <a16:creationId xmlns:a16="http://schemas.microsoft.com/office/drawing/2014/main" id="{F4016259-F8B2-834F-BCB6-3E68A63364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29919" y="4489321"/>
            <a:ext cx="3040556" cy="1618075"/>
          </a:xfrm>
          <a:prstGeom prst="rect">
            <a:avLst/>
          </a:prstGeom>
        </p:spPr>
      </p:pic>
    </p:spTree>
    <p:extLst>
      <p:ext uri="{BB962C8B-B14F-4D97-AF65-F5344CB8AC3E}">
        <p14:creationId xmlns:p14="http://schemas.microsoft.com/office/powerpoint/2010/main" val="779140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A5AD-F309-CFEB-5D6A-1AF848E89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9D8E62-F2FC-C7CD-BE9A-FE9CADD9AE7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265A1E-3A20-3484-A85D-2C6A2771F993}"/>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5" name="Footer Placeholder 4">
            <a:extLst>
              <a:ext uri="{FF2B5EF4-FFF2-40B4-BE49-F238E27FC236}">
                <a16:creationId xmlns:a16="http://schemas.microsoft.com/office/drawing/2014/main" id="{82029F5A-B410-EC7A-EC5D-D0F24CA2E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290A8-EBC6-7B98-AEF2-D4996875C70D}"/>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99953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F014-97AC-FC9E-9107-7B5495E7A7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D44848-1144-0CF4-EBDA-882F7DF52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4DAD3-AFBB-F9C4-3F8D-F2A7161D59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140080-AB8D-422F-05B2-099CC47CF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9E4A4D-4402-B552-1BF8-9956C69CF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925EF6-5146-8052-9AAC-FCEBADE0908C}"/>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8" name="Footer Placeholder 7">
            <a:extLst>
              <a:ext uri="{FF2B5EF4-FFF2-40B4-BE49-F238E27FC236}">
                <a16:creationId xmlns:a16="http://schemas.microsoft.com/office/drawing/2014/main" id="{8E54F3DA-E6BE-373A-4819-8F66715CD9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4293F9-76CB-5276-1713-76FB9689F132}"/>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260775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2B85-8B49-BE3E-C094-D5704646EB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10E8EA-0099-4D30-BDCB-D10F680084E7}"/>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4" name="Footer Placeholder 3">
            <a:extLst>
              <a:ext uri="{FF2B5EF4-FFF2-40B4-BE49-F238E27FC236}">
                <a16:creationId xmlns:a16="http://schemas.microsoft.com/office/drawing/2014/main" id="{52FF33A4-AA99-D9AE-2231-A91BF1ED9A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ABB163-8CC9-124F-6B58-570E315A2137}"/>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03500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4C795-FF8D-5082-D38D-6043EAF67F67}"/>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3" name="Footer Placeholder 2">
            <a:extLst>
              <a:ext uri="{FF2B5EF4-FFF2-40B4-BE49-F238E27FC236}">
                <a16:creationId xmlns:a16="http://schemas.microsoft.com/office/drawing/2014/main" id="{3DB85A76-32C9-2905-8757-C19EEF4B72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818C6A-648C-BEEC-307A-1D745DF9EC33}"/>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24388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45E5-837B-0DEE-6469-D3FD63369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0D4E5F-2186-7899-263C-FC1F6BA01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48E160-5C3E-2DD5-DF37-78EDBAC77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3C540-07AB-1C60-E303-375F8AFB0645}"/>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6" name="Footer Placeholder 5">
            <a:extLst>
              <a:ext uri="{FF2B5EF4-FFF2-40B4-BE49-F238E27FC236}">
                <a16:creationId xmlns:a16="http://schemas.microsoft.com/office/drawing/2014/main" id="{E792A443-051E-772C-AC6D-DDB80F007E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1BB73-0587-AFF0-F027-2EDCDF056DF0}"/>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72782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8FA2-1A55-8D91-0262-E88CC6A09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1445B-660D-6C90-1ED8-0E429D08D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B6BB40-14A7-DAF3-9BE0-3B2B09AB7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05EB9-A944-A8C7-2301-982E8A2620DB}"/>
              </a:ext>
            </a:extLst>
          </p:cNvPr>
          <p:cNvSpPr>
            <a:spLocks noGrp="1"/>
          </p:cNvSpPr>
          <p:nvPr>
            <p:ph type="dt" sz="half" idx="10"/>
          </p:nvPr>
        </p:nvSpPr>
        <p:spPr/>
        <p:txBody>
          <a:bodyPr/>
          <a:lstStyle/>
          <a:p>
            <a:fld id="{3EF167BD-5087-4C63-9BB7-0F550400B0AD}" type="datetimeFigureOut">
              <a:rPr lang="en-GB" smtClean="0"/>
              <a:t>17/07/2024</a:t>
            </a:fld>
            <a:endParaRPr lang="en-GB"/>
          </a:p>
        </p:txBody>
      </p:sp>
      <p:sp>
        <p:nvSpPr>
          <p:cNvPr id="6" name="Footer Placeholder 5">
            <a:extLst>
              <a:ext uri="{FF2B5EF4-FFF2-40B4-BE49-F238E27FC236}">
                <a16:creationId xmlns:a16="http://schemas.microsoft.com/office/drawing/2014/main" id="{9AD2A845-83B3-6B5A-D771-D3523CE45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BD1DE3-54EF-7B17-9BE0-A107578D6CDF}"/>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407104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E62CB-B454-3809-C986-0F8247E8C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56AC7-081B-FF05-7BFE-BE2608FB9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7641C-991C-358F-17AF-26D79E530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167BD-5087-4C63-9BB7-0F550400B0AD}" type="datetimeFigureOut">
              <a:rPr lang="en-GB" smtClean="0"/>
              <a:t>17/07/2024</a:t>
            </a:fld>
            <a:endParaRPr lang="en-GB"/>
          </a:p>
        </p:txBody>
      </p:sp>
      <p:sp>
        <p:nvSpPr>
          <p:cNvPr id="5" name="Footer Placeholder 4">
            <a:extLst>
              <a:ext uri="{FF2B5EF4-FFF2-40B4-BE49-F238E27FC236}">
                <a16:creationId xmlns:a16="http://schemas.microsoft.com/office/drawing/2014/main" id="{B1FFDA4B-3911-B133-2120-A06577645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524301-BC4C-F7F7-23BE-C193885FCB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F214C-CBB3-4BD3-90FC-44C54AA05BCB}" type="slidenum">
              <a:rPr lang="en-GB" smtClean="0"/>
              <a:t>‹#›</a:t>
            </a:fld>
            <a:endParaRPr lang="en-GB"/>
          </a:p>
        </p:txBody>
      </p:sp>
    </p:spTree>
    <p:extLst>
      <p:ext uri="{BB962C8B-B14F-4D97-AF65-F5344CB8AC3E}">
        <p14:creationId xmlns:p14="http://schemas.microsoft.com/office/powerpoint/2010/main" val="288770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000" y="460189"/>
            <a:ext cx="7200000" cy="1314824"/>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1056000" y="2426401"/>
            <a:ext cx="7200000" cy="3402900"/>
          </a:xfrm>
          <a:prstGeom prst="rect">
            <a:avLst/>
          </a:prstGeom>
        </p:spPr>
        <p:txBody>
          <a:bodyPr vert="horz" lIns="0" tIns="0" rIns="0" bIns="0" rtlCol="0" anchor="t">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1056002" y="6356352"/>
            <a:ext cx="1777255" cy="365125"/>
          </a:xfrm>
          <a:prstGeom prst="rect">
            <a:avLst/>
          </a:prstGeom>
        </p:spPr>
        <p:txBody>
          <a:bodyPr vert="horz" lIns="0" tIns="0" rIns="0" bIns="0" rtlCol="0" anchor="t">
            <a:noAutofit/>
          </a:bodyPr>
          <a:lstStyle>
            <a:lvl1pPr algn="l">
              <a:defRPr sz="1600" b="0">
                <a:solidFill>
                  <a:schemeClr val="tx1"/>
                </a:solidFill>
              </a:defRPr>
            </a:lvl1pPr>
          </a:lstStyle>
          <a:p>
            <a:fld id="{8E3CA3B6-BB51-4FF1-8432-F9E1FCAD8586}" type="datetimeFigureOut">
              <a:rPr lang="en-GB" smtClean="0"/>
              <a:pPr/>
              <a:t>17/07/2024</a:t>
            </a:fld>
            <a:endParaRPr lang="en-GB"/>
          </a:p>
        </p:txBody>
      </p:sp>
      <p:sp>
        <p:nvSpPr>
          <p:cNvPr id="5" name="Footer Placeholder 4"/>
          <p:cNvSpPr>
            <a:spLocks noGrp="1"/>
          </p:cNvSpPr>
          <p:nvPr>
            <p:ph type="ftr" sz="quarter" idx="3"/>
          </p:nvPr>
        </p:nvSpPr>
        <p:spPr>
          <a:xfrm>
            <a:off x="2833255" y="6356352"/>
            <a:ext cx="4721005" cy="365125"/>
          </a:xfrm>
          <a:prstGeom prst="rect">
            <a:avLst/>
          </a:prstGeom>
        </p:spPr>
        <p:txBody>
          <a:bodyPr vert="horz" lIns="0" tIns="0" rIns="0" bIns="0" rtlCol="0" anchor="t">
            <a:noAutofit/>
          </a:bodyPr>
          <a:lstStyle>
            <a:lvl1pPr algn="l">
              <a:defRPr sz="1600" b="0">
                <a:solidFill>
                  <a:schemeClr val="tx1"/>
                </a:solidFill>
              </a:defRPr>
            </a:lvl1pPr>
          </a:lstStyle>
          <a:p>
            <a:endParaRPr lang="en-GB"/>
          </a:p>
        </p:txBody>
      </p:sp>
      <p:sp>
        <p:nvSpPr>
          <p:cNvPr id="6" name="Slide Number Placeholder 5"/>
          <p:cNvSpPr>
            <a:spLocks noGrp="1"/>
          </p:cNvSpPr>
          <p:nvPr>
            <p:ph type="sldNum" sz="quarter" idx="4"/>
          </p:nvPr>
        </p:nvSpPr>
        <p:spPr>
          <a:xfrm>
            <a:off x="7554260" y="6356351"/>
            <a:ext cx="706221" cy="365125"/>
          </a:xfrm>
          <a:prstGeom prst="rect">
            <a:avLst/>
          </a:prstGeom>
        </p:spPr>
        <p:txBody>
          <a:bodyPr vert="horz" lIns="0" tIns="0" rIns="0" bIns="0" rtlCol="0" anchor="t">
            <a:noAutofit/>
          </a:bodyPr>
          <a:lstStyle>
            <a:lvl1pPr algn="r">
              <a:defRPr sz="1600" b="0">
                <a:solidFill>
                  <a:schemeClr val="tx1"/>
                </a:solidFill>
              </a:defRPr>
            </a:lvl1pPr>
          </a:lstStyle>
          <a:p>
            <a:fld id="{3102E543-40C4-497B-96B4-7550493CFCA8}" type="slidenum">
              <a:rPr lang="en-GB" smtClean="0"/>
              <a:pPr/>
              <a:t>‹#›</a:t>
            </a:fld>
            <a:endParaRPr lang="en-GB"/>
          </a:p>
        </p:txBody>
      </p:sp>
      <p:cxnSp>
        <p:nvCxnSpPr>
          <p:cNvPr id="8" name="Straight Connector 7">
            <a:extLst>
              <a:ext uri="{FF2B5EF4-FFF2-40B4-BE49-F238E27FC236}">
                <a16:creationId xmlns:a16="http://schemas.microsoft.com/office/drawing/2014/main" id="{9E3AF945-3617-41A1-AF3D-05D59BEAB7A9}"/>
              </a:ext>
            </a:extLst>
          </p:cNvPr>
          <p:cNvCxnSpPr/>
          <p:nvPr/>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7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121917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1219170" rtl="0" eaLnBrk="1" latinLnBrk="0" hangingPunct="1">
        <a:lnSpc>
          <a:spcPct val="90000"/>
        </a:lnSpc>
        <a:spcBef>
          <a:spcPts val="0"/>
        </a:spcBef>
        <a:spcAft>
          <a:spcPts val="2645"/>
        </a:spcAft>
        <a:buFont typeface="Arial" panose="020B0604020202020204" pitchFamily="34" charset="0"/>
        <a:buNone/>
        <a:defRPr sz="2400" kern="1200">
          <a:solidFill>
            <a:schemeClr val="tx1"/>
          </a:solidFill>
          <a:latin typeface="+mn-lt"/>
          <a:ea typeface="+mn-ea"/>
          <a:cs typeface="+mn-cs"/>
        </a:defRPr>
      </a:lvl1pPr>
      <a:lvl2pPr marL="311992"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2pPr>
      <a:lvl3pPr marL="623984"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3pPr>
      <a:lvl4pPr marL="935977"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4pPr>
      <a:lvl5pPr marL="1247969"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000" y="460189"/>
            <a:ext cx="7200000" cy="1314824"/>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1056000" y="2426401"/>
            <a:ext cx="7200000" cy="3402900"/>
          </a:xfrm>
          <a:prstGeom prst="rect">
            <a:avLst/>
          </a:prstGeom>
        </p:spPr>
        <p:txBody>
          <a:bodyPr vert="horz" lIns="0" tIns="0" rIns="0" bIns="0" rtlCol="0" anchor="t">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1056002" y="6356352"/>
            <a:ext cx="1777255" cy="365125"/>
          </a:xfrm>
          <a:prstGeom prst="rect">
            <a:avLst/>
          </a:prstGeom>
        </p:spPr>
        <p:txBody>
          <a:bodyPr vert="horz" lIns="0" tIns="0" rIns="0" bIns="0" rtlCol="0" anchor="t">
            <a:noAutofit/>
          </a:bodyPr>
          <a:lstStyle>
            <a:lvl1pPr algn="l">
              <a:defRPr sz="1600" b="0">
                <a:solidFill>
                  <a:schemeClr val="tx1"/>
                </a:solidFill>
              </a:defRPr>
            </a:lvl1pPr>
          </a:lstStyle>
          <a:p>
            <a:fld id="{8E3CA3B6-BB51-4FF1-8432-F9E1FCAD8586}" type="datetimeFigureOut">
              <a:rPr lang="en-GB" smtClean="0"/>
              <a:pPr/>
              <a:t>17/07/2024</a:t>
            </a:fld>
            <a:endParaRPr lang="en-GB"/>
          </a:p>
        </p:txBody>
      </p:sp>
      <p:sp>
        <p:nvSpPr>
          <p:cNvPr id="5" name="Footer Placeholder 4"/>
          <p:cNvSpPr>
            <a:spLocks noGrp="1"/>
          </p:cNvSpPr>
          <p:nvPr>
            <p:ph type="ftr" sz="quarter" idx="3"/>
          </p:nvPr>
        </p:nvSpPr>
        <p:spPr>
          <a:xfrm>
            <a:off x="2833255" y="6356352"/>
            <a:ext cx="4721005" cy="365125"/>
          </a:xfrm>
          <a:prstGeom prst="rect">
            <a:avLst/>
          </a:prstGeom>
        </p:spPr>
        <p:txBody>
          <a:bodyPr vert="horz" lIns="0" tIns="0" rIns="0" bIns="0" rtlCol="0" anchor="t">
            <a:noAutofit/>
          </a:bodyPr>
          <a:lstStyle>
            <a:lvl1pPr algn="l">
              <a:defRPr sz="1600" b="0">
                <a:solidFill>
                  <a:schemeClr val="tx1"/>
                </a:solidFill>
              </a:defRPr>
            </a:lvl1pPr>
          </a:lstStyle>
          <a:p>
            <a:endParaRPr lang="en-GB"/>
          </a:p>
        </p:txBody>
      </p:sp>
      <p:sp>
        <p:nvSpPr>
          <p:cNvPr id="6" name="Slide Number Placeholder 5"/>
          <p:cNvSpPr>
            <a:spLocks noGrp="1"/>
          </p:cNvSpPr>
          <p:nvPr>
            <p:ph type="sldNum" sz="quarter" idx="4"/>
          </p:nvPr>
        </p:nvSpPr>
        <p:spPr>
          <a:xfrm>
            <a:off x="7554260" y="6356351"/>
            <a:ext cx="706221" cy="365125"/>
          </a:xfrm>
          <a:prstGeom prst="rect">
            <a:avLst/>
          </a:prstGeom>
        </p:spPr>
        <p:txBody>
          <a:bodyPr vert="horz" lIns="0" tIns="0" rIns="0" bIns="0" rtlCol="0" anchor="t">
            <a:noAutofit/>
          </a:bodyPr>
          <a:lstStyle>
            <a:lvl1pPr algn="r">
              <a:defRPr sz="1600" b="0">
                <a:solidFill>
                  <a:schemeClr val="tx1"/>
                </a:solidFill>
              </a:defRPr>
            </a:lvl1pPr>
          </a:lstStyle>
          <a:p>
            <a:fld id="{3102E543-40C4-497B-96B4-7550493CFCA8}" type="slidenum">
              <a:rPr lang="en-GB" smtClean="0"/>
              <a:pPr/>
              <a:t>‹#›</a:t>
            </a:fld>
            <a:endParaRPr lang="en-GB"/>
          </a:p>
        </p:txBody>
      </p:sp>
      <p:cxnSp>
        <p:nvCxnSpPr>
          <p:cNvPr id="8" name="Straight Connector 7">
            <a:extLst>
              <a:ext uri="{FF2B5EF4-FFF2-40B4-BE49-F238E27FC236}">
                <a16:creationId xmlns:a16="http://schemas.microsoft.com/office/drawing/2014/main" id="{9E3AF945-3617-41A1-AF3D-05D59BEAB7A9}"/>
              </a:ext>
            </a:extLst>
          </p:cNvPr>
          <p:cNvCxnSpPr/>
          <p:nvPr/>
        </p:nvCxnSpPr>
        <p:spPr>
          <a:xfrm>
            <a:off x="1056000" y="2034000"/>
            <a:ext cx="86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617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lvl1pPr algn="l" defTabSz="121917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1219170" rtl="0" eaLnBrk="1" latinLnBrk="0" hangingPunct="1">
        <a:lnSpc>
          <a:spcPct val="90000"/>
        </a:lnSpc>
        <a:spcBef>
          <a:spcPts val="0"/>
        </a:spcBef>
        <a:spcAft>
          <a:spcPts val="2645"/>
        </a:spcAft>
        <a:buFont typeface="Arial" panose="020B0604020202020204" pitchFamily="34" charset="0"/>
        <a:buNone/>
        <a:defRPr sz="2400" kern="1200">
          <a:solidFill>
            <a:schemeClr val="tx1"/>
          </a:solidFill>
          <a:latin typeface="+mn-lt"/>
          <a:ea typeface="+mn-ea"/>
          <a:cs typeface="+mn-cs"/>
        </a:defRPr>
      </a:lvl1pPr>
      <a:lvl2pPr marL="311992"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2pPr>
      <a:lvl3pPr marL="623984"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3pPr>
      <a:lvl4pPr marL="935977"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4pPr>
      <a:lvl5pPr marL="1247969" indent="-311992" algn="l" defTabSz="1219170" rtl="0" eaLnBrk="1" latinLnBrk="0" hangingPunct="1">
        <a:lnSpc>
          <a:spcPct val="90000"/>
        </a:lnSpc>
        <a:spcBef>
          <a:spcPts val="0"/>
        </a:spcBef>
        <a:spcAft>
          <a:spcPts val="2645"/>
        </a:spcAft>
        <a:buFont typeface="Tahoma" panose="020B0604030504040204" pitchFamily="34" charset="0"/>
        <a:buChar char="&gt;"/>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1.png"/><Relationship Id="rId7" Type="http://schemas.openxmlformats.org/officeDocument/2006/relationships/diagramLayout" Target="../diagrams/layout4.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23.svg"/><Relationship Id="rId10" Type="http://schemas.microsoft.com/office/2007/relationships/diagramDrawing" Target="../diagrams/drawing4.xml"/><Relationship Id="rId4" Type="http://schemas.openxmlformats.org/officeDocument/2006/relationships/image" Target="../media/image22.png"/><Relationship Id="rId9" Type="http://schemas.openxmlformats.org/officeDocument/2006/relationships/diagramColors" Target="../diagrams/colors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4.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4.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energyadvice.scot/" TargetMode="External"/><Relationship Id="rId4" Type="http://schemas.openxmlformats.org/officeDocument/2006/relationships/hyperlink" Target="https://www.citizensadvice.org.uk/consumer/get-more-help/if-you-need-more-help-about-a-consumer-issu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png"/><Relationship Id="rId7" Type="http://schemas.openxmlformats.org/officeDocument/2006/relationships/diagramLayout" Target="../diagrams/layout1.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7.sv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1.png"/><Relationship Id="rId7" Type="http://schemas.openxmlformats.org/officeDocument/2006/relationships/diagramLayout" Target="../diagrams/layout2.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23.svg"/><Relationship Id="rId10" Type="http://schemas.microsoft.com/office/2007/relationships/diagramDrawing" Target="../diagrams/drawing2.xml"/><Relationship Id="rId4" Type="http://schemas.openxmlformats.org/officeDocument/2006/relationships/image" Target="../media/image22.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5.png"/><Relationship Id="rId7" Type="http://schemas.openxmlformats.org/officeDocument/2006/relationships/diagramLayout" Target="../diagrams/layout3.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30.png"/><Relationship Id="rId5" Type="http://schemas.openxmlformats.org/officeDocument/2006/relationships/image" Target="../media/image29.svg"/><Relationship Id="rId10" Type="http://schemas.microsoft.com/office/2007/relationships/diagramDrawing" Target="../diagrams/drawing3.xml"/><Relationship Id="rId4" Type="http://schemas.openxmlformats.org/officeDocument/2006/relationships/image" Target="../media/image28.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www.civtech.scot/civtech-8-challenge-1-identifying-and-prioritising-suppor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D9B"/>
        </a:solidFill>
        <a:effectLst/>
      </p:bgPr>
    </p:bg>
    <p:spTree>
      <p:nvGrpSpPr>
        <p:cNvPr id="1" name=""/>
        <p:cNvGrpSpPr/>
        <p:nvPr/>
      </p:nvGrpSpPr>
      <p:grpSpPr>
        <a:xfrm>
          <a:off x="0" y="0"/>
          <a:ext cx="0" cy="0"/>
          <a:chOff x="0" y="0"/>
          <a:chExt cx="0" cy="0"/>
        </a:xfrm>
      </p:grpSpPr>
      <p:pic>
        <p:nvPicPr>
          <p:cNvPr id="15" name="Graphic 14" descr="Repeat outline">
            <a:extLst>
              <a:ext uri="{FF2B5EF4-FFF2-40B4-BE49-F238E27FC236}">
                <a16:creationId xmlns:a16="http://schemas.microsoft.com/office/drawing/2014/main" id="{F238245A-CBE4-1CFA-7A50-A254CB913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20" y="-383280"/>
            <a:ext cx="5002950" cy="5002950"/>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E8955FC7-68BB-967F-AD9F-04A87C21656F}"/>
              </a:ext>
            </a:extLst>
          </p:cNvPr>
          <p:cNvPicPr>
            <a:picLocks noChangeAspect="1"/>
          </p:cNvPicPr>
          <p:nvPr/>
        </p:nvPicPr>
        <p:blipFill rotWithShape="1">
          <a:blip r:embed="rId4">
            <a:extLst>
              <a:ext uri="{28A0092B-C50C-407E-A947-70E740481C1C}">
                <a14:useLocalDpi xmlns:a14="http://schemas.microsoft.com/office/drawing/2010/main" val="0"/>
              </a:ext>
            </a:extLst>
          </a:blip>
          <a:srcRect l="44389" t="927" r="-260" b="22963"/>
          <a:stretch/>
        </p:blipFill>
        <p:spPr>
          <a:xfrm>
            <a:off x="0" y="1638300"/>
            <a:ext cx="5429670" cy="5219700"/>
          </a:xfrm>
          <a:prstGeom prst="rect">
            <a:avLst/>
          </a:prstGeom>
        </p:spPr>
      </p:pic>
      <p:sp>
        <p:nvSpPr>
          <p:cNvPr id="8" name="TextBox 7">
            <a:extLst>
              <a:ext uri="{FF2B5EF4-FFF2-40B4-BE49-F238E27FC236}">
                <a16:creationId xmlns:a16="http://schemas.microsoft.com/office/drawing/2014/main" id="{B27A0982-D0B9-3298-E3D6-61BA621B9350}"/>
              </a:ext>
            </a:extLst>
          </p:cNvPr>
          <p:cNvSpPr txBox="1"/>
          <p:nvPr/>
        </p:nvSpPr>
        <p:spPr>
          <a:xfrm>
            <a:off x="5644896" y="327109"/>
            <a:ext cx="6278880" cy="2800767"/>
          </a:xfrm>
          <a:prstGeom prst="rect">
            <a:avLst/>
          </a:prstGeom>
          <a:noFill/>
        </p:spPr>
        <p:txBody>
          <a:bodyPr wrap="square" lIns="91440" tIns="45720" rIns="91440" bIns="45720" rtlCol="0" anchor="t">
            <a:spAutoFit/>
          </a:bodyPr>
          <a:lstStyle/>
          <a:p>
            <a:r>
              <a:rPr lang="en-GB" sz="4400" b="1" dirty="0">
                <a:solidFill>
                  <a:schemeClr val="bg1"/>
                </a:solidFill>
                <a:latin typeface="Tahoma"/>
                <a:ea typeface="Tahoma"/>
                <a:cs typeface="Tahoma"/>
              </a:rPr>
              <a:t>The Extra Help Unit – insights into affordability and prepayment meters</a:t>
            </a:r>
            <a:endParaRPr lang="en-GB"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36E8A1C-C769-8B22-5DD6-A8518BD44F59}"/>
              </a:ext>
            </a:extLst>
          </p:cNvPr>
          <p:cNvSpPr txBox="1"/>
          <p:nvPr/>
        </p:nvSpPr>
        <p:spPr>
          <a:xfrm>
            <a:off x="5755494" y="3578490"/>
            <a:ext cx="5681472" cy="2031325"/>
          </a:xfrm>
          <a:prstGeom prst="rect">
            <a:avLst/>
          </a:prstGeom>
          <a:noFill/>
        </p:spPr>
        <p:txBody>
          <a:bodyPr wrap="square" lIns="91440" tIns="45720" rIns="91440" bIns="45720" rtlCol="0" anchor="t">
            <a:spAutoFit/>
          </a:bodyPr>
          <a:lstStyle/>
          <a:p>
            <a:r>
              <a:rPr lang="en-GB" b="1" dirty="0">
                <a:solidFill>
                  <a:schemeClr val="bg1"/>
                </a:solidFill>
                <a:latin typeface="Tahoma"/>
                <a:ea typeface="Tahoma"/>
                <a:cs typeface="Tahoma"/>
              </a:rPr>
              <a:t>Natasha Gilmour – Head of Operational Support at CAS</a:t>
            </a:r>
          </a:p>
          <a:p>
            <a:endParaRPr lang="en-GB" b="1" dirty="0">
              <a:solidFill>
                <a:schemeClr val="bg1"/>
              </a:solidFill>
              <a:latin typeface="Tahoma"/>
              <a:ea typeface="Tahoma"/>
              <a:cs typeface="Tahoma"/>
            </a:endParaRPr>
          </a:p>
          <a:p>
            <a:r>
              <a:rPr lang="en-GB" b="1" dirty="0">
                <a:solidFill>
                  <a:schemeClr val="bg1"/>
                </a:solidFill>
                <a:latin typeface="Tahoma"/>
                <a:ea typeface="Tahoma"/>
                <a:cs typeface="Tahoma"/>
              </a:rPr>
              <a:t>&amp;</a:t>
            </a:r>
          </a:p>
          <a:p>
            <a:endParaRPr lang="en-GB" b="1" dirty="0">
              <a:solidFill>
                <a:schemeClr val="bg1"/>
              </a:solidFill>
              <a:latin typeface="Tahoma"/>
              <a:ea typeface="Tahoma"/>
              <a:cs typeface="Tahoma"/>
            </a:endParaRPr>
          </a:p>
          <a:p>
            <a:r>
              <a:rPr lang="en-GB" b="1" dirty="0">
                <a:solidFill>
                  <a:schemeClr val="bg1"/>
                </a:solidFill>
                <a:latin typeface="Tahoma"/>
                <a:ea typeface="Tahoma"/>
                <a:cs typeface="Tahoma"/>
              </a:rPr>
              <a:t>Angus McMillan – EHU Performance &amp; insights Manager</a:t>
            </a:r>
          </a:p>
        </p:txBody>
      </p:sp>
      <p:cxnSp>
        <p:nvCxnSpPr>
          <p:cNvPr id="11" name="Straight Connector 10">
            <a:extLst>
              <a:ext uri="{FF2B5EF4-FFF2-40B4-BE49-F238E27FC236}">
                <a16:creationId xmlns:a16="http://schemas.microsoft.com/office/drawing/2014/main" id="{07EADA15-CD36-F552-EDFD-5F6CE6E4E441}"/>
              </a:ext>
            </a:extLst>
          </p:cNvPr>
          <p:cNvCxnSpPr/>
          <p:nvPr/>
        </p:nvCxnSpPr>
        <p:spPr>
          <a:xfrm>
            <a:off x="5755494" y="3399391"/>
            <a:ext cx="178003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18FFB38-3F6C-73DB-75D9-756F5EB0232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68209" y="5638989"/>
            <a:ext cx="1655567" cy="1075921"/>
          </a:xfrm>
          <a:prstGeom prst="rect">
            <a:avLst/>
          </a:prstGeom>
        </p:spPr>
      </p:pic>
    </p:spTree>
    <p:extLst>
      <p:ext uri="{BB962C8B-B14F-4D97-AF65-F5344CB8AC3E}">
        <p14:creationId xmlns:p14="http://schemas.microsoft.com/office/powerpoint/2010/main" val="281895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5"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6692629"/>
            <a:ext cx="12192000" cy="165371"/>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endParaRPr lang="en-GB" sz="1351">
              <a:solidFill>
                <a:srgbClr val="4A4A49"/>
              </a:solidFill>
              <a:latin typeface="Tahoma"/>
            </a:endParaRPr>
          </a:p>
        </p:txBody>
      </p:sp>
      <p:pic>
        <p:nvPicPr>
          <p:cNvPr id="3" name="Picture 2" descr="A blue circle with yellow text&#10;&#10;Description automatically generated">
            <a:extLst>
              <a:ext uri="{FF2B5EF4-FFF2-40B4-BE49-F238E27FC236}">
                <a16:creationId xmlns:a16="http://schemas.microsoft.com/office/drawing/2014/main" id="{E7D22567-4018-380A-0315-689661D9D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03" y="5322907"/>
            <a:ext cx="2225796" cy="1283239"/>
          </a:xfrm>
          <a:prstGeom prst="rect">
            <a:avLst/>
          </a:prstGeom>
        </p:spPr>
      </p:pic>
      <p:sp>
        <p:nvSpPr>
          <p:cNvPr id="5" name="TextBox 4">
            <a:extLst>
              <a:ext uri="{FF2B5EF4-FFF2-40B4-BE49-F238E27FC236}">
                <a16:creationId xmlns:a16="http://schemas.microsoft.com/office/drawing/2014/main" id="{C5E22BC5-5BBF-AEBA-7451-4A90077C7ED7}"/>
              </a:ext>
            </a:extLst>
          </p:cNvPr>
          <p:cNvSpPr txBox="1"/>
          <p:nvPr/>
        </p:nvSpPr>
        <p:spPr>
          <a:xfrm>
            <a:off x="486383" y="367195"/>
            <a:ext cx="9649839" cy="95410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GB" sz="2800" b="1">
                <a:solidFill>
                  <a:srgbClr val="4A4A49"/>
                </a:solidFill>
                <a:latin typeface="Tahoma" panose="020B0604030504040204" pitchFamily="34" charset="0"/>
                <a:ea typeface="Tahoma" panose="020B0604030504040204" pitchFamily="34" charset="0"/>
                <a:cs typeface="Tahoma" panose="020B0604030504040204" pitchFamily="34" charset="0"/>
              </a:rPr>
              <a:t>Development of Services </a:t>
            </a:r>
          </a:p>
          <a:p>
            <a:pPr defTabSz="914377"/>
            <a:r>
              <a:rPr lang="en-GB" sz="2800">
                <a:solidFill>
                  <a:srgbClr val="4A4A49"/>
                </a:solidFill>
                <a:latin typeface="Tahoma" panose="020B0604030504040204" pitchFamily="34" charset="0"/>
                <a:ea typeface="Tahoma" panose="020B0604030504040204" pitchFamily="34" charset="0"/>
                <a:cs typeface="Tahoma" panose="020B0604030504040204" pitchFamily="34" charset="0"/>
              </a:rPr>
              <a:t>BS ISO22458 Kitemark certificate for Inclusive Service</a:t>
            </a:r>
            <a:endParaRPr lang="en-GB" sz="2800" b="1">
              <a:solidFill>
                <a:srgbClr val="4A4A49"/>
              </a:solidFill>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Connector 8">
            <a:extLst>
              <a:ext uri="{FF2B5EF4-FFF2-40B4-BE49-F238E27FC236}">
                <a16:creationId xmlns:a16="http://schemas.microsoft.com/office/drawing/2014/main" id="{5A73A455-EDD3-C18B-4BDF-A6BDB88DBDDC}"/>
              </a:ext>
            </a:extLst>
          </p:cNvPr>
          <p:cNvCxnSpPr/>
          <p:nvPr/>
        </p:nvCxnSpPr>
        <p:spPr>
          <a:xfrm>
            <a:off x="620022" y="1435895"/>
            <a:ext cx="1410511" cy="0"/>
          </a:xfrm>
          <a:prstGeom prst="line">
            <a:avLst/>
          </a:prstGeom>
          <a:ln w="63500">
            <a:solidFill>
              <a:srgbClr val="008D9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BB21571-4EDC-68A6-DBFC-A9C4175E4085}"/>
              </a:ext>
            </a:extLst>
          </p:cNvPr>
          <p:cNvPicPr>
            <a:picLocks noChangeAspect="1"/>
          </p:cNvPicPr>
          <p:nvPr/>
        </p:nvPicPr>
        <p:blipFill>
          <a:blip r:embed="rId4"/>
          <a:stretch>
            <a:fillRect/>
          </a:stretch>
        </p:blipFill>
        <p:spPr>
          <a:xfrm>
            <a:off x="620021" y="1878548"/>
            <a:ext cx="3028571" cy="4371429"/>
          </a:xfrm>
          <a:prstGeom prst="rect">
            <a:avLst/>
          </a:prstGeom>
        </p:spPr>
      </p:pic>
      <p:sp>
        <p:nvSpPr>
          <p:cNvPr id="12" name="TextBox 11">
            <a:extLst>
              <a:ext uri="{FF2B5EF4-FFF2-40B4-BE49-F238E27FC236}">
                <a16:creationId xmlns:a16="http://schemas.microsoft.com/office/drawing/2014/main" id="{22065154-3D06-489A-2867-E88C4266B3D0}"/>
              </a:ext>
            </a:extLst>
          </p:cNvPr>
          <p:cNvSpPr txBox="1"/>
          <p:nvPr/>
        </p:nvSpPr>
        <p:spPr>
          <a:xfrm>
            <a:off x="4109629" y="1631219"/>
            <a:ext cx="5161900" cy="2339102"/>
          </a:xfrm>
          <a:prstGeom prst="rect">
            <a:avLst/>
          </a:prstGeom>
          <a:noFill/>
        </p:spPr>
        <p:txBody>
          <a:bodyPr wrap="square" lIns="121920" tIns="60960" rIns="121920" bIns="6096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r>
              <a:rPr lang="en-GB" sz="1600">
                <a:solidFill>
                  <a:srgbClr val="4A4A49"/>
                </a:solidFill>
                <a:latin typeface="Tahoma"/>
              </a:rPr>
              <a:t>The Extra Help Unit previously held the British Standard for inclusive service provision. In early 2024, following a further extensive audit process, we were successful in upgrading to the new ISO standard. </a:t>
            </a:r>
          </a:p>
          <a:p>
            <a:pPr defTabSz="914377"/>
            <a:endParaRPr lang="en-GB" sz="1600">
              <a:solidFill>
                <a:srgbClr val="4A4A49"/>
              </a:solidFill>
              <a:latin typeface="Tahoma"/>
            </a:endParaRPr>
          </a:p>
          <a:p>
            <a:pPr defTabSz="914377"/>
            <a:r>
              <a:rPr lang="en-GB" sz="1600">
                <a:solidFill>
                  <a:srgbClr val="4A4A49"/>
                </a:solidFill>
                <a:latin typeface="Tahoma"/>
              </a:rPr>
              <a:t>In practice it means that the service has been recognised as supporting vulnerable consumers in a flexible, accessible and inclusive way.</a:t>
            </a:r>
          </a:p>
          <a:p>
            <a:pPr defTabSz="914377"/>
            <a:endParaRPr lang="en-GB" sz="1600">
              <a:solidFill>
                <a:srgbClr val="4A4A49"/>
              </a:solidFill>
              <a:latin typeface="Tahoma"/>
              <a:ea typeface="Tahoma"/>
              <a:cs typeface="Tahoma"/>
            </a:endParaRPr>
          </a:p>
        </p:txBody>
      </p:sp>
      <p:pic>
        <p:nvPicPr>
          <p:cNvPr id="4098" name="Picture 2" descr="A black and white logo&#10;&#10;Description automatically generated">
            <a:extLst>
              <a:ext uri="{FF2B5EF4-FFF2-40B4-BE49-F238E27FC236}">
                <a16:creationId xmlns:a16="http://schemas.microsoft.com/office/drawing/2014/main" id="{76F3B12A-3F0D-019A-4538-0AAFBB9065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5" t="-7340" b="-7340"/>
          <a:stretch/>
        </p:blipFill>
        <p:spPr bwMode="auto">
          <a:xfrm>
            <a:off x="9830862" y="2455634"/>
            <a:ext cx="1943361" cy="14144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wo people smiling&#10;&#10;Description automatically generated">
            <a:extLst>
              <a:ext uri="{FF2B5EF4-FFF2-40B4-BE49-F238E27FC236}">
                <a16:creationId xmlns:a16="http://schemas.microsoft.com/office/drawing/2014/main" id="{680A7CFF-250B-82CD-A4C8-1DAFC6830300}"/>
              </a:ext>
            </a:extLst>
          </p:cNvPr>
          <p:cNvPicPr>
            <a:picLocks noChangeAspect="1"/>
          </p:cNvPicPr>
          <p:nvPr/>
        </p:nvPicPr>
        <p:blipFill rotWithShape="1">
          <a:blip r:embed="rId6"/>
          <a:srcRect l="-194" t="1135" r="234" b="-125"/>
          <a:stretch/>
        </p:blipFill>
        <p:spPr>
          <a:xfrm>
            <a:off x="4109087" y="4068107"/>
            <a:ext cx="5159504" cy="2541468"/>
          </a:xfrm>
          <a:prstGeom prst="rect">
            <a:avLst/>
          </a:prstGeom>
        </p:spPr>
      </p:pic>
    </p:spTree>
    <p:extLst>
      <p:ext uri="{BB962C8B-B14F-4D97-AF65-F5344CB8AC3E}">
        <p14:creationId xmlns:p14="http://schemas.microsoft.com/office/powerpoint/2010/main" val="55532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3">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669302" y="320511"/>
            <a:ext cx="10212057" cy="461665"/>
          </a:xfrm>
          <a:prstGeom prst="rect">
            <a:avLst/>
          </a:prstGeom>
          <a:noFill/>
        </p:spPr>
        <p:txBody>
          <a:bodyPr wrap="square" rtlCol="0">
            <a:spAutoFit/>
          </a:bodyPr>
          <a:lstStyle/>
          <a:p>
            <a:r>
              <a:rPr lang="en-GB" sz="2400" b="1" dirty="0">
                <a:solidFill>
                  <a:srgbClr val="008D9B"/>
                </a:solidFill>
              </a:rPr>
              <a:t>Involuntary installs – experience before the moratorium on forced PPM installs</a:t>
            </a:r>
          </a:p>
        </p:txBody>
      </p:sp>
      <p:sp>
        <p:nvSpPr>
          <p:cNvPr id="3" name="TextBox 2">
            <a:extLst>
              <a:ext uri="{FF2B5EF4-FFF2-40B4-BE49-F238E27FC236}">
                <a16:creationId xmlns:a16="http://schemas.microsoft.com/office/drawing/2014/main" id="{4021BF0F-D14D-8A81-DF6F-172361EF1C8A}"/>
              </a:ext>
            </a:extLst>
          </p:cNvPr>
          <p:cNvSpPr txBox="1"/>
          <p:nvPr/>
        </p:nvSpPr>
        <p:spPr>
          <a:xfrm>
            <a:off x="605197" y="655556"/>
            <a:ext cx="4905710" cy="5970865"/>
          </a:xfrm>
          <a:prstGeom prst="rect">
            <a:avLst/>
          </a:prstGeom>
          <a:noFill/>
        </p:spPr>
        <p:txBody>
          <a:bodyPr wrap="square" rtlCol="0">
            <a:spAutoFit/>
          </a:bodyPr>
          <a:lstStyle/>
          <a:p>
            <a:endParaRPr lang="en-GB" dirty="0"/>
          </a:p>
          <a:p>
            <a:endParaRPr lang="en-GB" dirty="0"/>
          </a:p>
          <a:p>
            <a:endParaRPr lang="en-GB" dirty="0"/>
          </a:p>
          <a:p>
            <a:pPr marL="285750" indent="-285750">
              <a:buFont typeface="Arial" panose="020B0604020202020204" pitchFamily="34" charset="0"/>
              <a:buChar char="•"/>
            </a:pPr>
            <a:r>
              <a:rPr lang="en-GB" sz="2000" dirty="0"/>
              <a:t>Significant volumes of cases were received prior to Ofgem introducing the moratorium in January 2023</a:t>
            </a:r>
          </a:p>
          <a:p>
            <a:endParaRPr lang="en-GB" sz="2000" dirty="0"/>
          </a:p>
          <a:p>
            <a:endParaRPr lang="en-GB" sz="2000" dirty="0"/>
          </a:p>
          <a:p>
            <a:pPr marL="285750" indent="-285750">
              <a:buFont typeface="Arial" panose="020B0604020202020204" pitchFamily="34" charset="0"/>
              <a:buChar char="•"/>
            </a:pPr>
            <a:r>
              <a:rPr lang="en-GB" sz="2000" dirty="0"/>
              <a:t>EHU raised concerns with Ofgem in Autumn 2022 about vulnerable consumers being forced on to Prepayment Meters or consumers being generally forced onto these meters due to billing and/or customer service errors. </a:t>
            </a:r>
          </a:p>
          <a:p>
            <a:endParaRPr lang="en-GB" dirty="0"/>
          </a:p>
          <a:p>
            <a:endParaRPr lang="en-GB" dirty="0"/>
          </a:p>
          <a:p>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09355690-F366-8FE6-6402-FA907835D96F}"/>
              </a:ext>
            </a:extLst>
          </p:cNvPr>
          <p:cNvPicPr>
            <a:picLocks noChangeAspect="1"/>
          </p:cNvPicPr>
          <p:nvPr/>
        </p:nvPicPr>
        <p:blipFill>
          <a:blip r:embed="rId6"/>
          <a:stretch>
            <a:fillRect/>
          </a:stretch>
        </p:blipFill>
        <p:spPr>
          <a:xfrm>
            <a:off x="5669281" y="1152891"/>
            <a:ext cx="6353605" cy="3824007"/>
          </a:xfrm>
          <a:prstGeom prst="rect">
            <a:avLst/>
          </a:prstGeom>
        </p:spPr>
      </p:pic>
    </p:spTree>
    <p:extLst>
      <p:ext uri="{BB962C8B-B14F-4D97-AF65-F5344CB8AC3E}">
        <p14:creationId xmlns:p14="http://schemas.microsoft.com/office/powerpoint/2010/main" val="103143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3">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1087921" y="56452"/>
            <a:ext cx="8908330" cy="523220"/>
          </a:xfrm>
          <a:prstGeom prst="rect">
            <a:avLst/>
          </a:prstGeom>
          <a:noFill/>
        </p:spPr>
        <p:txBody>
          <a:bodyPr wrap="square" rtlCol="0">
            <a:spAutoFit/>
          </a:bodyPr>
          <a:lstStyle/>
          <a:p>
            <a:r>
              <a:rPr lang="en-GB" sz="2800" b="1" dirty="0">
                <a:solidFill>
                  <a:srgbClr val="008D9B"/>
                </a:solidFill>
              </a:rPr>
              <a:t>Energy supplier attitudes</a:t>
            </a:r>
          </a:p>
        </p:txBody>
      </p:sp>
      <p:graphicFrame>
        <p:nvGraphicFramePr>
          <p:cNvPr id="10" name="TextBox 2">
            <a:extLst>
              <a:ext uri="{FF2B5EF4-FFF2-40B4-BE49-F238E27FC236}">
                <a16:creationId xmlns:a16="http://schemas.microsoft.com/office/drawing/2014/main" id="{A2B2F473-B6E2-DD8B-2D28-C3E3715A2E94}"/>
              </a:ext>
            </a:extLst>
          </p:cNvPr>
          <p:cNvGraphicFramePr/>
          <p:nvPr>
            <p:extLst>
              <p:ext uri="{D42A27DB-BD31-4B8C-83A1-F6EECF244321}">
                <p14:modId xmlns:p14="http://schemas.microsoft.com/office/powerpoint/2010/main" val="1049083849"/>
              </p:ext>
            </p:extLst>
          </p:nvPr>
        </p:nvGraphicFramePr>
        <p:xfrm>
          <a:off x="1087921" y="728804"/>
          <a:ext cx="10418235" cy="46189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2063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3">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669303" y="320511"/>
            <a:ext cx="9075588" cy="400110"/>
          </a:xfrm>
          <a:prstGeom prst="rect">
            <a:avLst/>
          </a:prstGeom>
          <a:noFill/>
        </p:spPr>
        <p:txBody>
          <a:bodyPr wrap="square" rtlCol="0">
            <a:spAutoFit/>
          </a:bodyPr>
          <a:lstStyle/>
          <a:p>
            <a:r>
              <a:rPr lang="en-GB" sz="2000" b="1" dirty="0">
                <a:solidFill>
                  <a:srgbClr val="008D9B"/>
                </a:solidFill>
              </a:rPr>
              <a:t>Case study – poor engagement/opportunity to record vulnerability missed (Sept 22)</a:t>
            </a:r>
          </a:p>
        </p:txBody>
      </p:sp>
      <p:sp>
        <p:nvSpPr>
          <p:cNvPr id="3" name="TextBox 2">
            <a:extLst>
              <a:ext uri="{FF2B5EF4-FFF2-40B4-BE49-F238E27FC236}">
                <a16:creationId xmlns:a16="http://schemas.microsoft.com/office/drawing/2014/main" id="{4021BF0F-D14D-8A81-DF6F-172361EF1C8A}"/>
              </a:ext>
            </a:extLst>
          </p:cNvPr>
          <p:cNvSpPr txBox="1"/>
          <p:nvPr/>
        </p:nvSpPr>
        <p:spPr>
          <a:xfrm>
            <a:off x="669303" y="988608"/>
            <a:ext cx="11045808" cy="3970318"/>
          </a:xfrm>
          <a:prstGeom prst="rect">
            <a:avLst/>
          </a:prstGeom>
          <a:noFill/>
        </p:spPr>
        <p:txBody>
          <a:bodyPr wrap="square" rtlCol="0">
            <a:spAutoFit/>
          </a:bodyPr>
          <a:lstStyle/>
          <a:p>
            <a:r>
              <a:rPr lang="en-GB" b="0" i="0" u="none" strike="noStrike" dirty="0">
                <a:solidFill>
                  <a:srgbClr val="000000"/>
                </a:solidFill>
                <a:effectLst/>
                <a:latin typeface="Calibri" panose="020F0502020204030204" pitchFamily="34" charset="0"/>
              </a:rPr>
              <a:t>The consumer referred to the EHU due to her gas meter being changed to prepayment without her consent. There was a 2 year old and 12 year old living at the property</a:t>
            </a:r>
            <a:r>
              <a:rPr lang="en-GB" dirty="0">
                <a:solidFill>
                  <a:srgbClr val="000000"/>
                </a:solidFill>
                <a:latin typeface="Calibri" panose="020F0502020204030204" pitchFamily="34" charset="0"/>
              </a:rPr>
              <a:t>. The consumer had anxiety, depression and bipolar disorder. </a:t>
            </a:r>
            <a:endParaRPr lang="en-GB" b="0" i="0" u="none" strike="noStrike" dirty="0">
              <a:solidFill>
                <a:srgbClr val="000000"/>
              </a:solidFill>
              <a:effectLst/>
              <a:latin typeface="Calibri" panose="020F0502020204030204" pitchFamily="34" charset="0"/>
            </a:endParaRPr>
          </a:p>
          <a:p>
            <a:endParaRPr lang="en-GB" dirty="0">
              <a:solidFill>
                <a:srgbClr val="000000"/>
              </a:solidFill>
              <a:latin typeface="Calibri" panose="020F0502020204030204" pitchFamily="34" charset="0"/>
            </a:endParaRPr>
          </a:p>
          <a:p>
            <a:r>
              <a:rPr lang="en-GB" b="0" i="0" u="none" strike="noStrike" dirty="0">
                <a:solidFill>
                  <a:srgbClr val="000000"/>
                </a:solidFill>
                <a:effectLst/>
                <a:latin typeface="Calibri" panose="020F0502020204030204" pitchFamily="34" charset="0"/>
              </a:rPr>
              <a:t>She was behind on her payments and contacted the supplier for support or a reduced payment plan, but was advised no help could be given. The consumer contacted </a:t>
            </a:r>
            <a:r>
              <a:rPr lang="en-GB" b="0" i="0" u="none" strike="noStrike" dirty="0" err="1">
                <a:solidFill>
                  <a:srgbClr val="000000"/>
                </a:solidFill>
                <a:effectLst/>
                <a:latin typeface="Calibri" panose="020F0502020204030204" pitchFamily="34" charset="0"/>
              </a:rPr>
              <a:t>Stepchange</a:t>
            </a:r>
            <a:r>
              <a:rPr lang="en-GB" b="0" i="0" u="none" strike="noStrike" dirty="0">
                <a:solidFill>
                  <a:srgbClr val="000000"/>
                </a:solidFill>
                <a:effectLst/>
                <a:latin typeface="Calibri" panose="020F0502020204030204" pitchFamily="34" charset="0"/>
              </a:rPr>
              <a:t> and was given advice, including to arrange for Breathing Space to be put in place, but the supplier failed to act on this.</a:t>
            </a:r>
          </a:p>
          <a:p>
            <a:endParaRPr lang="en-GB" dirty="0">
              <a:solidFill>
                <a:srgbClr val="000000"/>
              </a:solidFill>
              <a:latin typeface="Calibri" panose="020F0502020204030204" pitchFamily="34" charset="0"/>
            </a:endParaRPr>
          </a:p>
          <a:p>
            <a:r>
              <a:rPr lang="en-GB" b="0" i="0" u="none" strike="noStrike" dirty="0">
                <a:solidFill>
                  <a:srgbClr val="000000"/>
                </a:solidFill>
                <a:effectLst/>
                <a:latin typeface="Calibri" panose="020F0502020204030204" pitchFamily="34" charset="0"/>
              </a:rPr>
              <a:t>An agent attended the property and knocked on the door. The consumer’s 12 year old daughter with several disabilities including </a:t>
            </a:r>
            <a:r>
              <a:rPr lang="en-GB" b="0" i="0" u="none" strike="noStrike" dirty="0" err="1">
                <a:solidFill>
                  <a:srgbClr val="000000"/>
                </a:solidFill>
                <a:effectLst/>
                <a:latin typeface="Calibri" panose="020F0502020204030204" pitchFamily="34" charset="0"/>
              </a:rPr>
              <a:t>autisim</a:t>
            </a:r>
            <a:r>
              <a:rPr lang="en-GB" b="0" i="0" u="none" strike="noStrike" dirty="0">
                <a:solidFill>
                  <a:srgbClr val="000000"/>
                </a:solidFill>
                <a:effectLst/>
                <a:latin typeface="Calibri" panose="020F0502020204030204" pitchFamily="34" charset="0"/>
              </a:rPr>
              <a:t> answered the door and informed the agent that her Mum was unwell in bed. </a:t>
            </a:r>
          </a:p>
          <a:p>
            <a:endParaRPr lang="en-GB" dirty="0">
              <a:solidFill>
                <a:srgbClr val="000000"/>
              </a:solidFill>
              <a:latin typeface="Calibri" panose="020F0502020204030204" pitchFamily="34" charset="0"/>
            </a:endParaRPr>
          </a:p>
          <a:p>
            <a:r>
              <a:rPr lang="en-GB" b="0" i="0" u="none" strike="noStrike" dirty="0">
                <a:solidFill>
                  <a:srgbClr val="000000"/>
                </a:solidFill>
                <a:effectLst/>
                <a:latin typeface="Calibri" panose="020F0502020204030204" pitchFamily="34" charset="0"/>
              </a:rPr>
              <a:t>The agent then went back to the car and delivered a letter through the letterbox. The letter had a box ticked that the consumer had agreed to her gas meter being changed to prepayment mode, despite never speaking to her.</a:t>
            </a:r>
            <a:r>
              <a:rPr lang="en-GB" dirty="0"/>
              <a:t> </a:t>
            </a:r>
          </a:p>
          <a:p>
            <a:endParaRPr lang="en-GB" dirty="0"/>
          </a:p>
          <a:p>
            <a:r>
              <a:rPr lang="en-GB" dirty="0"/>
              <a:t>Following the EHU’s intervention the meters were switched back to credit mode.</a:t>
            </a:r>
          </a:p>
        </p:txBody>
      </p:sp>
    </p:spTree>
    <p:extLst>
      <p:ext uri="{BB962C8B-B14F-4D97-AF65-F5344CB8AC3E}">
        <p14:creationId xmlns:p14="http://schemas.microsoft.com/office/powerpoint/2010/main" val="255786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3">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669303" y="320511"/>
            <a:ext cx="8908330" cy="400110"/>
          </a:xfrm>
          <a:prstGeom prst="rect">
            <a:avLst/>
          </a:prstGeom>
          <a:noFill/>
        </p:spPr>
        <p:txBody>
          <a:bodyPr wrap="square" rtlCol="0">
            <a:spAutoFit/>
          </a:bodyPr>
          <a:lstStyle/>
          <a:p>
            <a:r>
              <a:rPr lang="en-GB" sz="2000" b="1" dirty="0">
                <a:solidFill>
                  <a:srgbClr val="008D9B"/>
                </a:solidFill>
              </a:rPr>
              <a:t>Case study – supplier customer service error (Sept 22)</a:t>
            </a:r>
          </a:p>
        </p:txBody>
      </p:sp>
      <p:sp>
        <p:nvSpPr>
          <p:cNvPr id="3" name="TextBox 2">
            <a:extLst>
              <a:ext uri="{FF2B5EF4-FFF2-40B4-BE49-F238E27FC236}">
                <a16:creationId xmlns:a16="http://schemas.microsoft.com/office/drawing/2014/main" id="{4021BF0F-D14D-8A81-DF6F-172361EF1C8A}"/>
              </a:ext>
            </a:extLst>
          </p:cNvPr>
          <p:cNvSpPr txBox="1"/>
          <p:nvPr/>
        </p:nvSpPr>
        <p:spPr>
          <a:xfrm>
            <a:off x="669303" y="1041133"/>
            <a:ext cx="11045808" cy="3970318"/>
          </a:xfrm>
          <a:prstGeom prst="rect">
            <a:avLst/>
          </a:prstGeom>
          <a:noFill/>
        </p:spPr>
        <p:txBody>
          <a:bodyPr wrap="square" rtlCol="0">
            <a:spAutoFit/>
          </a:bodyPr>
          <a:lstStyle/>
          <a:p>
            <a:r>
              <a:rPr lang="en-GB" dirty="0"/>
              <a:t>Consumer was recovering from a recent operation. She has severe arthritis and blood clots in her brain that affected her eyesight. She was of pensionable age and received Pension Credit. </a:t>
            </a:r>
          </a:p>
          <a:p>
            <a:endParaRPr lang="en-GB" dirty="0"/>
          </a:p>
          <a:p>
            <a:r>
              <a:rPr lang="en-GB" b="0" i="0" u="none" strike="noStrike" dirty="0">
                <a:solidFill>
                  <a:srgbClr val="000000"/>
                </a:solidFill>
                <a:effectLst/>
                <a:latin typeface="Calibri" panose="020F0502020204030204" pitchFamily="34" charset="0"/>
              </a:rPr>
              <a:t>Consumer was referred to the EHU as she has been off supply for electricity for six days due to the mode on her electricity meter being changed to prepayment on 31 August 2022. </a:t>
            </a:r>
          </a:p>
          <a:p>
            <a:endParaRPr lang="en-GB" dirty="0">
              <a:solidFill>
                <a:srgbClr val="000000"/>
              </a:solidFill>
              <a:latin typeface="Calibri" panose="020F0502020204030204" pitchFamily="34" charset="0"/>
            </a:endParaRPr>
          </a:p>
          <a:p>
            <a:r>
              <a:rPr lang="en-GB" b="0" i="0" u="none" strike="noStrike" dirty="0">
                <a:solidFill>
                  <a:srgbClr val="000000"/>
                </a:solidFill>
                <a:effectLst/>
                <a:latin typeface="Calibri" panose="020F0502020204030204" pitchFamily="34" charset="0"/>
              </a:rPr>
              <a:t>It appears that the mode has been changed due to an issue with the account as the name on the account has been changed in error, with the supplier saying they are unable to speak with her as she's not named on the account.</a:t>
            </a:r>
            <a:r>
              <a:rPr lang="en-GB" dirty="0"/>
              <a:t> </a:t>
            </a:r>
          </a:p>
          <a:p>
            <a:endParaRPr lang="en-GB" dirty="0"/>
          </a:p>
          <a:p>
            <a:r>
              <a:rPr lang="en-GB" b="0" i="0" u="none" strike="noStrike" dirty="0">
                <a:solidFill>
                  <a:srgbClr val="000000"/>
                </a:solidFill>
                <a:effectLst/>
                <a:latin typeface="Calibri" panose="020F0502020204030204" pitchFamily="34" charset="0"/>
              </a:rPr>
              <a:t>The supplier confirmed that the name on account had been changed in error and the account showed as closed and so no payments were showing, this resulted in the mode change.  The meter was returned to credit mode, failings acknowledged, and goodwill offered.</a:t>
            </a:r>
            <a:r>
              <a:rPr lang="en-GB" dirty="0"/>
              <a:t> </a:t>
            </a:r>
          </a:p>
          <a:p>
            <a:endParaRPr lang="en-GB" dirty="0"/>
          </a:p>
          <a:p>
            <a:r>
              <a:rPr lang="en-GB" dirty="0"/>
              <a:t>Important to note that this was a smart meter mode change case. </a:t>
            </a:r>
          </a:p>
        </p:txBody>
      </p:sp>
    </p:spTree>
    <p:extLst>
      <p:ext uri="{BB962C8B-B14F-4D97-AF65-F5344CB8AC3E}">
        <p14:creationId xmlns:p14="http://schemas.microsoft.com/office/powerpoint/2010/main" val="182130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2">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669303" y="320511"/>
            <a:ext cx="8908330" cy="400110"/>
          </a:xfrm>
          <a:prstGeom prst="rect">
            <a:avLst/>
          </a:prstGeom>
          <a:noFill/>
        </p:spPr>
        <p:txBody>
          <a:bodyPr wrap="square" rtlCol="0">
            <a:spAutoFit/>
          </a:bodyPr>
          <a:lstStyle/>
          <a:p>
            <a:r>
              <a:rPr lang="en-GB" sz="2000" b="1" dirty="0">
                <a:solidFill>
                  <a:srgbClr val="008D9B"/>
                </a:solidFill>
              </a:rPr>
              <a:t>Other brief examples</a:t>
            </a:r>
          </a:p>
        </p:txBody>
      </p:sp>
      <p:sp>
        <p:nvSpPr>
          <p:cNvPr id="9" name="TextBox 8">
            <a:extLst>
              <a:ext uri="{FF2B5EF4-FFF2-40B4-BE49-F238E27FC236}">
                <a16:creationId xmlns:a16="http://schemas.microsoft.com/office/drawing/2014/main" id="{167BE519-582C-7D04-CA05-CC964B9EE6BD}"/>
              </a:ext>
            </a:extLst>
          </p:cNvPr>
          <p:cNvSpPr txBox="1"/>
          <p:nvPr/>
        </p:nvSpPr>
        <p:spPr>
          <a:xfrm>
            <a:off x="783771" y="914400"/>
            <a:ext cx="11129555" cy="4247317"/>
          </a:xfrm>
          <a:prstGeom prst="rect">
            <a:avLst/>
          </a:prstGeom>
          <a:noFill/>
        </p:spPr>
        <p:txBody>
          <a:bodyPr wrap="square" rtlCol="0">
            <a:spAutoFit/>
          </a:bodyPr>
          <a:lstStyle/>
          <a:p>
            <a:pPr marL="285750" indent="-285750">
              <a:buFont typeface="Arial" panose="020B0604020202020204" pitchFamily="34" charset="0"/>
              <a:buChar char="•"/>
            </a:pPr>
            <a:r>
              <a:rPr lang="en-GB" dirty="0"/>
              <a:t>The consumer was distressed by her financial situation had stopped opening mail sent to her – she lived with three young children in the flat. A referral was received into the Extra Help Unit because the consumer thought someone had entered her property and force fitted a PPM. Supplier confirmed a remote mode change had taken place two weeks earlier, following a site visit when they couldn’t gain access to the property.</a:t>
            </a:r>
          </a:p>
          <a:p>
            <a:pPr marL="285750" indent="-285750">
              <a:buFont typeface="Arial" panose="020B0604020202020204" pitchFamily="34" charset="0"/>
              <a:buChar char="•"/>
            </a:pPr>
            <a:endParaRPr lang="en-GB" dirty="0"/>
          </a:p>
          <a:p>
            <a:pPr marL="342900" lvl="0" indent="-342900">
              <a:buFont typeface="Symbol" panose="05050102010706020507" pitchFamily="18" charset="2"/>
              <a:buChar char=""/>
            </a:pPr>
            <a:r>
              <a:rPr lang="en-GB" dirty="0">
                <a:solidFill>
                  <a:srgbClr val="000000"/>
                </a:solidFill>
                <a:ea typeface="Times New Roman" panose="02020603050405020304" pitchFamily="18" charset="0"/>
                <a:cs typeface="Times New Roman" panose="02020603050405020304" pitchFamily="18" charset="0"/>
              </a:rPr>
              <a:t>C</a:t>
            </a:r>
            <a:r>
              <a:rPr lang="en-GB" sz="1800" dirty="0">
                <a:solidFill>
                  <a:srgbClr val="000000"/>
                </a:solidFill>
                <a:effectLst/>
                <a:ea typeface="Times New Roman" panose="02020603050405020304" pitchFamily="18" charset="0"/>
                <a:cs typeface="Times New Roman" panose="02020603050405020304" pitchFamily="18" charset="0"/>
              </a:rPr>
              <a:t>ase referred to us as the household was off supply for gas, as both smart meters had been remotely changed to prepayment mode.</a:t>
            </a:r>
            <a:r>
              <a:rPr lang="en-GB" dirty="0">
                <a:ea typeface="MS Mincho" panose="02020609040205080304" pitchFamily="49" charset="-128"/>
                <a:cs typeface="Times New Roman" panose="02020603050405020304" pitchFamily="18" charset="0"/>
              </a:rPr>
              <a:t> </a:t>
            </a:r>
            <a:r>
              <a:rPr lang="en-GB" sz="1800" dirty="0">
                <a:solidFill>
                  <a:srgbClr val="000000"/>
                </a:solidFill>
                <a:effectLst/>
                <a:ea typeface="Times New Roman" panose="02020603050405020304" pitchFamily="18" charset="0"/>
                <a:cs typeface="Times New Roman" panose="02020603050405020304" pitchFamily="18" charset="0"/>
              </a:rPr>
              <a:t>There were 3 children at the property, and some of the children had disabilities, including a child with cerebral palsy. The property has a track hoist system powered via electric. The family also had to store medicine in the fridge.</a:t>
            </a:r>
            <a:r>
              <a:rPr lang="en-GB" dirty="0">
                <a:solidFill>
                  <a:srgbClr val="000000"/>
                </a:solidFill>
                <a:ea typeface="MS Mincho" panose="02020609040205080304" pitchFamily="49" charset="-128"/>
                <a:cs typeface="Times New Roman" panose="02020603050405020304" pitchFamily="18" charset="0"/>
              </a:rPr>
              <a:t> </a:t>
            </a:r>
            <a:r>
              <a:rPr lang="en-GB" sz="1800" dirty="0">
                <a:effectLst/>
                <a:ea typeface="Times New Roman" panose="02020603050405020304" pitchFamily="18" charset="0"/>
              </a:rPr>
              <a:t>The reason the meters were switched to prepayment mode was because the account was in the consumers ex-partners name and the consumer unable to get a tenancy agreement in their name until court proceedings had completed.</a:t>
            </a:r>
          </a:p>
          <a:p>
            <a:pPr lvl="0"/>
            <a:endParaRPr lang="en-GB" dirty="0"/>
          </a:p>
          <a:p>
            <a:pPr marL="342900" lvl="0" indent="-342900">
              <a:buFont typeface="Symbol" panose="05050102010706020507" pitchFamily="18" charset="2"/>
              <a:buChar char=""/>
            </a:pPr>
            <a:r>
              <a:rPr lang="en-GB" sz="1800" dirty="0">
                <a:effectLst/>
                <a:ea typeface="Times New Roman" panose="02020603050405020304" pitchFamily="18" charset="0"/>
              </a:rPr>
              <a:t>Consumer of pensionable age with mobility issues, plus has a heart condition which requires use of an electrically powered machine. The consumer hadn’t made a payment for 3 years, but had been engaging with the supplier to request bank details so he could pay by standing order. Supplier admitted repeatedly failing to provide these.</a:t>
            </a:r>
            <a:endParaRPr lang="en-GB" dirty="0"/>
          </a:p>
        </p:txBody>
      </p:sp>
    </p:spTree>
    <p:extLst>
      <p:ext uri="{BB962C8B-B14F-4D97-AF65-F5344CB8AC3E}">
        <p14:creationId xmlns:p14="http://schemas.microsoft.com/office/powerpoint/2010/main" val="371380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3">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522514" y="234583"/>
            <a:ext cx="8908330" cy="400110"/>
          </a:xfrm>
          <a:prstGeom prst="rect">
            <a:avLst/>
          </a:prstGeom>
          <a:noFill/>
        </p:spPr>
        <p:txBody>
          <a:bodyPr wrap="square" rtlCol="0">
            <a:spAutoFit/>
          </a:bodyPr>
          <a:lstStyle/>
          <a:p>
            <a:r>
              <a:rPr lang="en-GB" sz="2000" b="1" dirty="0">
                <a:solidFill>
                  <a:srgbClr val="008D9B"/>
                </a:solidFill>
              </a:rPr>
              <a:t>Often relaxed attitude to the errors during this period</a:t>
            </a:r>
          </a:p>
        </p:txBody>
      </p:sp>
      <p:sp>
        <p:nvSpPr>
          <p:cNvPr id="9" name="TextBox 8">
            <a:extLst>
              <a:ext uri="{FF2B5EF4-FFF2-40B4-BE49-F238E27FC236}">
                <a16:creationId xmlns:a16="http://schemas.microsoft.com/office/drawing/2014/main" id="{167BE519-582C-7D04-CA05-CC964B9EE6BD}"/>
              </a:ext>
            </a:extLst>
          </p:cNvPr>
          <p:cNvSpPr txBox="1"/>
          <p:nvPr/>
        </p:nvSpPr>
        <p:spPr>
          <a:xfrm>
            <a:off x="531222" y="3786191"/>
            <a:ext cx="11129555" cy="369332"/>
          </a:xfrm>
          <a:prstGeom prst="rect">
            <a:avLst/>
          </a:prstGeom>
          <a:noFill/>
        </p:spPr>
        <p:txBody>
          <a:bodyPr wrap="square" rtlCol="0">
            <a:spAutoFit/>
          </a:bodyPr>
          <a:lstStyle/>
          <a:p>
            <a:r>
              <a:rPr lang="en-GB" sz="1800" dirty="0">
                <a:effectLst/>
                <a:latin typeface="Tahoma" panose="020B060403050404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EEAAF8C9-1F70-B5FA-D8B8-EB8816B14390}"/>
              </a:ext>
            </a:extLst>
          </p:cNvPr>
          <p:cNvSpPr txBox="1"/>
          <p:nvPr/>
        </p:nvSpPr>
        <p:spPr>
          <a:xfrm>
            <a:off x="522514" y="764395"/>
            <a:ext cx="11181806" cy="4524315"/>
          </a:xfrm>
          <a:prstGeom prst="rect">
            <a:avLst/>
          </a:prstGeom>
          <a:noFill/>
        </p:spPr>
        <p:txBody>
          <a:bodyPr wrap="square" rtlCol="0">
            <a:spAutoFit/>
          </a:bodyPr>
          <a:lstStyle/>
          <a:p>
            <a:r>
              <a:rPr lang="en-GB" dirty="0">
                <a:latin typeface="Tahoma" panose="020B0604030504040204" pitchFamily="34" charset="0"/>
                <a:ea typeface="MS Mincho" panose="02020609040205080304" pitchFamily="49" charset="-128"/>
                <a:cs typeface="Times New Roman" panose="02020603050405020304" pitchFamily="18" charset="0"/>
              </a:rPr>
              <a:t>Yet a</a:t>
            </a:r>
            <a:r>
              <a:rPr lang="en-GB" sz="1800" dirty="0">
                <a:effectLst/>
                <a:latin typeface="Tahoma" panose="020B0604030504040204" pitchFamily="34" charset="0"/>
                <a:ea typeface="MS Mincho" panose="02020609040205080304" pitchFamily="49" charset="-128"/>
                <a:cs typeface="Times New Roman" panose="02020603050405020304" pitchFamily="18" charset="0"/>
              </a:rPr>
              <a:t>nother case involving the remote mode change to prepayment was a consumer who is 82 years old, blind, has hearing difficulties, diagnosed with COPD, is liable to trips and falls, and additionally had an emergency alert system which is hardwired and needs a constant supply of electricity to function.</a:t>
            </a:r>
          </a:p>
          <a:p>
            <a:endParaRPr lang="en-GB" dirty="0">
              <a:latin typeface="Tahoma" panose="020B0604030504040204" pitchFamily="34" charset="0"/>
              <a:ea typeface="MS Mincho" panose="02020609040205080304" pitchFamily="49" charset="-128"/>
              <a:cs typeface="Times New Roman" panose="02020603050405020304" pitchFamily="18" charset="0"/>
            </a:endParaRPr>
          </a:p>
          <a:p>
            <a:r>
              <a:rPr lang="en-GB" sz="1800" dirty="0">
                <a:effectLst/>
                <a:latin typeface="Tahoma" panose="020B0604030504040204" pitchFamily="34" charset="0"/>
                <a:ea typeface="MS Mincho" panose="02020609040205080304" pitchFamily="49" charset="-128"/>
                <a:cs typeface="Times New Roman" panose="02020603050405020304" pitchFamily="18" charset="0"/>
              </a:rPr>
              <a:t>In response to the case we were told that:</a:t>
            </a:r>
            <a:endParaRPr lang="en-GB" dirty="0">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solidFill>
                  <a:srgbClr val="008D9B"/>
                </a:solidFill>
                <a:effectLst/>
                <a:latin typeface="Tahoma" panose="020B0604030504040204" pitchFamily="34" charset="0"/>
                <a:ea typeface="MS Mincho" panose="02020609040205080304" pitchFamily="49" charset="-128"/>
                <a:cs typeface="Times New Roman" panose="02020603050405020304" pitchFamily="18" charset="0"/>
              </a:rPr>
              <a:t>“</a:t>
            </a:r>
            <a:r>
              <a:rPr lang="en-GB" sz="1800" dirty="0">
                <a:solidFill>
                  <a:srgbClr val="008D9B"/>
                </a:solidFill>
                <a:effectLst/>
                <a:latin typeface="Tahoma" panose="020B0604030504040204" pitchFamily="34" charset="0"/>
                <a:ea typeface="Times New Roman" panose="02020603050405020304" pitchFamily="18" charset="0"/>
                <a:cs typeface="Times New Roman" panose="02020603050405020304" pitchFamily="18" charset="0"/>
              </a:rPr>
              <a:t>we were only aware of x2 vulnerabilities before we carried out the mode change neither of which was deemed as unsuitable for </a:t>
            </a:r>
            <a:r>
              <a:rPr lang="en-GB" sz="1800" dirty="0" err="1">
                <a:solidFill>
                  <a:srgbClr val="008D9B"/>
                </a:solidFill>
                <a:effectLst/>
                <a:latin typeface="Tahoma" panose="020B0604030504040204" pitchFamily="34" charset="0"/>
                <a:ea typeface="Times New Roman" panose="02020603050405020304" pitchFamily="18" charset="0"/>
                <a:cs typeface="Times New Roman" panose="02020603050405020304" pitchFamily="18" charset="0"/>
              </a:rPr>
              <a:t>Paygo</a:t>
            </a:r>
            <a:r>
              <a:rPr lang="en-GB" sz="1800" dirty="0">
                <a:solidFill>
                  <a:srgbClr val="008D9B"/>
                </a:solidFill>
                <a:effectLst/>
                <a:latin typeface="Tahoma" panose="020B0604030504040204" pitchFamily="34" charset="0"/>
                <a:ea typeface="Times New Roman" panose="02020603050405020304" pitchFamily="18" charset="0"/>
                <a:cs typeface="Times New Roman" panose="02020603050405020304" pitchFamily="18" charset="0"/>
              </a:rPr>
              <a:t>.  We've since added the additional x2 vulnerabilities to the customers account and PSR so that any review in the future we're fully aware of the customers situation.”</a:t>
            </a:r>
            <a:endParaRPr lang="en-GB" sz="1800" dirty="0">
              <a:solidFill>
                <a:srgbClr val="008D9B"/>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ahoma" panose="020B0604030504040204" pitchFamily="34" charset="0"/>
              <a:ea typeface="MS Mincho" panose="02020609040205080304" pitchFamily="49" charset="-128"/>
              <a:cs typeface="Times New Roman" panose="02020603050405020304" pitchFamily="18" charset="0"/>
            </a:endParaRPr>
          </a:p>
          <a:p>
            <a:r>
              <a:rPr lang="en-GB" dirty="0">
                <a:latin typeface="Tahoma" panose="020B0604030504040204" pitchFamily="34" charset="0"/>
                <a:ea typeface="Tahoma" panose="020B0604030504040204" pitchFamily="34" charset="0"/>
                <a:cs typeface="Tahoma" panose="020B0604030504040204" pitchFamily="34" charset="0"/>
              </a:rPr>
              <a:t>As we raised with the supplier and reported to Ofgem at the time:</a:t>
            </a:r>
          </a:p>
          <a:p>
            <a:endParaRPr lang="en-GB" dirty="0"/>
          </a:p>
          <a:p>
            <a:r>
              <a:rPr lang="en-GB" dirty="0">
                <a:solidFill>
                  <a:srgbClr val="008D9B"/>
                </a:solidFill>
              </a:rPr>
              <a:t>“</a:t>
            </a:r>
            <a:r>
              <a:rPr lang="en-GB" dirty="0">
                <a:solidFill>
                  <a:srgbClr val="008D9B"/>
                </a:solidFill>
                <a:latin typeface="Tahoma" panose="020B0604030504040204" pitchFamily="34" charset="0"/>
                <a:ea typeface="MS Mincho" panose="02020609040205080304" pitchFamily="49" charset="-128"/>
              </a:rPr>
              <a:t>T</a:t>
            </a:r>
            <a:r>
              <a:rPr lang="en-GB" sz="1800" dirty="0">
                <a:solidFill>
                  <a:srgbClr val="008D9B"/>
                </a:solidFill>
                <a:effectLst/>
                <a:latin typeface="Tahoma" panose="020B0604030504040204" pitchFamily="34" charset="0"/>
                <a:ea typeface="MS Mincho" panose="02020609040205080304" pitchFamily="49" charset="-128"/>
              </a:rPr>
              <a:t>his highlights that that the supplier has failed to adequately identify and record crucial vulnerabilities, and it raises serious questions about the effectiveness of the process for </a:t>
            </a:r>
            <a:r>
              <a:rPr lang="en-GB" sz="1800" dirty="0" err="1">
                <a:solidFill>
                  <a:srgbClr val="008D9B"/>
                </a:solidFill>
                <a:effectLst/>
                <a:latin typeface="Tahoma" panose="020B0604030504040204" pitchFamily="34" charset="0"/>
                <a:ea typeface="MS Mincho" panose="02020609040205080304" pitchFamily="49" charset="-128"/>
              </a:rPr>
              <a:t>identifing</a:t>
            </a:r>
            <a:r>
              <a:rPr lang="en-GB" sz="1800" dirty="0">
                <a:solidFill>
                  <a:srgbClr val="008D9B"/>
                </a:solidFill>
                <a:effectLst/>
                <a:latin typeface="Tahoma" panose="020B0604030504040204" pitchFamily="34" charset="0"/>
                <a:ea typeface="MS Mincho" panose="02020609040205080304" pitchFamily="49" charset="-128"/>
              </a:rPr>
              <a:t> that a prepayment meter is safe and practical.”</a:t>
            </a:r>
          </a:p>
          <a:p>
            <a:endParaRPr lang="en-GB" dirty="0">
              <a:solidFill>
                <a:srgbClr val="008D9B"/>
              </a:solidFill>
            </a:endParaRPr>
          </a:p>
        </p:txBody>
      </p:sp>
    </p:spTree>
    <p:extLst>
      <p:ext uri="{BB962C8B-B14F-4D97-AF65-F5344CB8AC3E}">
        <p14:creationId xmlns:p14="http://schemas.microsoft.com/office/powerpoint/2010/main" val="379315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2">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569491" y="250619"/>
            <a:ext cx="8908330" cy="400110"/>
          </a:xfrm>
          <a:prstGeom prst="rect">
            <a:avLst/>
          </a:prstGeom>
          <a:noFill/>
        </p:spPr>
        <p:txBody>
          <a:bodyPr wrap="square" rtlCol="0">
            <a:spAutoFit/>
          </a:bodyPr>
          <a:lstStyle/>
          <a:p>
            <a:r>
              <a:rPr lang="en-GB" sz="2000" b="1" dirty="0">
                <a:solidFill>
                  <a:srgbClr val="008D9B"/>
                </a:solidFill>
              </a:rPr>
              <a:t>Involuntary installs – what has changed?</a:t>
            </a:r>
          </a:p>
        </p:txBody>
      </p:sp>
      <p:sp>
        <p:nvSpPr>
          <p:cNvPr id="3" name="TextBox 2">
            <a:extLst>
              <a:ext uri="{FF2B5EF4-FFF2-40B4-BE49-F238E27FC236}">
                <a16:creationId xmlns:a16="http://schemas.microsoft.com/office/drawing/2014/main" id="{C9DDBF01-485C-1C50-3106-7CEFBBF07D71}"/>
              </a:ext>
            </a:extLst>
          </p:cNvPr>
          <p:cNvSpPr txBox="1"/>
          <p:nvPr/>
        </p:nvSpPr>
        <p:spPr>
          <a:xfrm>
            <a:off x="569491" y="689843"/>
            <a:ext cx="8592263" cy="6093976"/>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Lower volumes at present - most supplier still in “trial mode”</a:t>
            </a:r>
          </a:p>
          <a:p>
            <a:pPr marL="285750" indent="-28575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Some signs certain suppliers pursuing alternatives to prepayment meters being fitted involuntarily – includes legal action and other debt recovery methods </a:t>
            </a:r>
          </a:p>
          <a:p>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New regulations and guidance from Ofgem offers benefits, but consumers in the most vulnerable situation will still struggle to effectively engage and highlight their vulnerabilities.</a:t>
            </a:r>
          </a:p>
          <a:p>
            <a:pPr marL="285750" indent="-28575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Significant risk of vulnerabilities being missed if remote mode change to prepayment occurs </a:t>
            </a:r>
          </a:p>
          <a:p>
            <a:pPr marL="285750" indent="-28575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Use of prepayment meters as a tool to address affordability is still problematic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
        <p:nvSpPr>
          <p:cNvPr id="7" name="TextBox 6">
            <a:extLst>
              <a:ext uri="{FF2B5EF4-FFF2-40B4-BE49-F238E27FC236}">
                <a16:creationId xmlns:a16="http://schemas.microsoft.com/office/drawing/2014/main" id="{684AA883-6DDE-CA21-2CCA-928971BCE4FF}"/>
              </a:ext>
            </a:extLst>
          </p:cNvPr>
          <p:cNvSpPr txBox="1"/>
          <p:nvPr/>
        </p:nvSpPr>
        <p:spPr>
          <a:xfrm>
            <a:off x="9544375" y="689843"/>
            <a:ext cx="2647625" cy="4062651"/>
          </a:xfrm>
          <a:prstGeom prst="rect">
            <a:avLst/>
          </a:prstGeom>
          <a:noFill/>
        </p:spPr>
        <p:txBody>
          <a:bodyPr wrap="square" rtlCol="0">
            <a:spAutoFit/>
          </a:bodyPr>
          <a:lstStyle/>
          <a:p>
            <a:r>
              <a:rPr lang="en-GB" sz="2400" b="1" dirty="0">
                <a:solidFill>
                  <a:srgbClr val="008D9B"/>
                </a:solidFill>
              </a:rPr>
              <a:t>£2,300 Average Energy Debt</a:t>
            </a:r>
          </a:p>
          <a:p>
            <a:endParaRPr lang="en-GB" dirty="0"/>
          </a:p>
          <a:p>
            <a:r>
              <a:rPr lang="en-GB" dirty="0">
                <a:latin typeface="Tahoma" panose="020B0604030504040204" pitchFamily="34" charset="0"/>
                <a:ea typeface="Tahoma" panose="020B0604030504040204" pitchFamily="34" charset="0"/>
                <a:cs typeface="Tahoma" panose="020B0604030504040204" pitchFamily="34" charset="0"/>
              </a:rPr>
              <a:t>Taken from Scottish Citizens Advice Bureau figures for 2023/24</a:t>
            </a:r>
          </a:p>
          <a:p>
            <a:endParaRPr lang="en-GB" dirty="0"/>
          </a:p>
          <a:p>
            <a:r>
              <a:rPr lang="en-GB" sz="2400" b="1" dirty="0">
                <a:solidFill>
                  <a:srgbClr val="008D9B"/>
                </a:solidFill>
              </a:rPr>
              <a:t>34% of consumers in a negative budget situation have an energy debt</a:t>
            </a:r>
          </a:p>
        </p:txBody>
      </p:sp>
    </p:spTree>
    <p:extLst>
      <p:ext uri="{BB962C8B-B14F-4D97-AF65-F5344CB8AC3E}">
        <p14:creationId xmlns:p14="http://schemas.microsoft.com/office/powerpoint/2010/main" val="1177862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4">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669303" y="153803"/>
            <a:ext cx="8908330" cy="461665"/>
          </a:xfrm>
          <a:prstGeom prst="rect">
            <a:avLst/>
          </a:prstGeom>
          <a:noFill/>
        </p:spPr>
        <p:txBody>
          <a:bodyPr wrap="square" rtlCol="0">
            <a:spAutoFit/>
          </a:bodyPr>
          <a:lstStyle/>
          <a:p>
            <a:r>
              <a:rPr lang="en-GB" sz="2400" b="1" dirty="0">
                <a:solidFill>
                  <a:srgbClr val="008D9B"/>
                </a:solidFill>
              </a:rPr>
              <a:t>What will the Extra Help Unit be monitoring?</a:t>
            </a:r>
          </a:p>
        </p:txBody>
      </p:sp>
      <p:sp>
        <p:nvSpPr>
          <p:cNvPr id="3" name="TextBox 2">
            <a:extLst>
              <a:ext uri="{FF2B5EF4-FFF2-40B4-BE49-F238E27FC236}">
                <a16:creationId xmlns:a16="http://schemas.microsoft.com/office/drawing/2014/main" id="{C9DDBF01-485C-1C50-3106-7CEFBBF07D71}"/>
              </a:ext>
            </a:extLst>
          </p:cNvPr>
          <p:cNvSpPr txBox="1"/>
          <p:nvPr/>
        </p:nvSpPr>
        <p:spPr>
          <a:xfrm>
            <a:off x="669303" y="735981"/>
            <a:ext cx="9888717"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
        <p:nvSpPr>
          <p:cNvPr id="7" name="TextBox 6">
            <a:extLst>
              <a:ext uri="{FF2B5EF4-FFF2-40B4-BE49-F238E27FC236}">
                <a16:creationId xmlns:a16="http://schemas.microsoft.com/office/drawing/2014/main" id="{DCD0ACB8-8A99-ED59-5C11-85EC93CB808F}"/>
              </a:ext>
            </a:extLst>
          </p:cNvPr>
          <p:cNvSpPr txBox="1"/>
          <p:nvPr/>
        </p:nvSpPr>
        <p:spPr>
          <a:xfrm>
            <a:off x="697537" y="451463"/>
            <a:ext cx="8704290" cy="5509200"/>
          </a:xfrm>
          <a:prstGeom prst="rect">
            <a:avLst/>
          </a:prstGeom>
          <a:noFill/>
        </p:spPr>
        <p:txBody>
          <a:bodyPr wrap="square" rtlCol="0">
            <a:spAutoFit/>
          </a:bodyPr>
          <a:lstStyle/>
          <a:p>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Checking that </a:t>
            </a:r>
            <a:r>
              <a:rPr lang="en-GB" sz="2000" b="1" dirty="0">
                <a:latin typeface="Tahoma" panose="020B0604030504040204" pitchFamily="34" charset="0"/>
                <a:ea typeface="Tahoma" panose="020B0604030504040204" pitchFamily="34" charset="0"/>
                <a:cs typeface="Tahoma" panose="020B0604030504040204" pitchFamily="34" charset="0"/>
              </a:rPr>
              <a:t>voluntary</a:t>
            </a:r>
            <a:r>
              <a:rPr lang="en-GB" sz="2000" dirty="0">
                <a:latin typeface="Tahoma" panose="020B0604030504040204" pitchFamily="34" charset="0"/>
                <a:ea typeface="Tahoma" panose="020B0604030504040204" pitchFamily="34" charset="0"/>
                <a:cs typeface="Tahoma" panose="020B0604030504040204" pitchFamily="34" charset="0"/>
              </a:rPr>
              <a:t> switches to prepayment meter have been properly assessed for suitability</a:t>
            </a:r>
          </a:p>
          <a:p>
            <a:pPr marL="285750" indent="-28575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Evidence from suppliers that processes have been followed</a:t>
            </a:r>
          </a:p>
          <a:p>
            <a:pPr marL="285750" indent="-28575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That opportunities to investigate disputed balances or other concerns have not been missed</a:t>
            </a:r>
          </a:p>
          <a:p>
            <a:pPr marL="285750" indent="-28575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That all opportunities to identify a household's vulnerabilities have been taken and judgements made on the suitability of prepayment meters in line with Ofgem’s regulations/guidance and the Precautionary Principle</a:t>
            </a:r>
          </a:p>
          <a:p>
            <a:pPr marL="285750" indent="-28575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That suitable after care has been provided, especially if it has become clear that a consumer cannot manage their prepayment meter</a:t>
            </a:r>
          </a:p>
          <a:p>
            <a:pPr marL="285750" indent="-285750">
              <a:buFont typeface="Arial" panose="020B0604020202020204" pitchFamily="34" charset="0"/>
              <a:buChar char="•"/>
            </a:pPr>
            <a:endParaRPr lang="en-GB" dirty="0"/>
          </a:p>
          <a:p>
            <a:endParaRPr lang="en-GB" dirty="0"/>
          </a:p>
          <a:p>
            <a:endParaRPr lang="en-GB" dirty="0"/>
          </a:p>
        </p:txBody>
      </p:sp>
      <p:pic>
        <p:nvPicPr>
          <p:cNvPr id="10" name="Graphic 9" descr="Research with solid fill">
            <a:extLst>
              <a:ext uri="{FF2B5EF4-FFF2-40B4-BE49-F238E27FC236}">
                <a16:creationId xmlns:a16="http://schemas.microsoft.com/office/drawing/2014/main" id="{16C57209-C1A4-5840-FA38-1CB2DDA8BB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0720" y="1206860"/>
            <a:ext cx="2312385" cy="2312385"/>
          </a:xfrm>
          <a:prstGeom prst="rect">
            <a:avLst/>
          </a:prstGeom>
        </p:spPr>
      </p:pic>
    </p:spTree>
    <p:extLst>
      <p:ext uri="{BB962C8B-B14F-4D97-AF65-F5344CB8AC3E}">
        <p14:creationId xmlns:p14="http://schemas.microsoft.com/office/powerpoint/2010/main" val="358619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D9B"/>
        </a:solidFill>
        <a:effectLst/>
      </p:bgPr>
    </p:bg>
    <p:spTree>
      <p:nvGrpSpPr>
        <p:cNvPr id="1" name=""/>
        <p:cNvGrpSpPr/>
        <p:nvPr/>
      </p:nvGrpSpPr>
      <p:grpSpPr>
        <a:xfrm>
          <a:off x="0" y="0"/>
          <a:ext cx="0" cy="0"/>
          <a:chOff x="0" y="0"/>
          <a:chExt cx="0" cy="0"/>
        </a:xfrm>
      </p:grpSpPr>
      <p:pic>
        <p:nvPicPr>
          <p:cNvPr id="3" name="Picture 2" descr="A black and white image of a white object&#10;&#10;Description automatically generated">
            <a:extLst>
              <a:ext uri="{FF2B5EF4-FFF2-40B4-BE49-F238E27FC236}">
                <a16:creationId xmlns:a16="http://schemas.microsoft.com/office/drawing/2014/main" id="{BC023B62-6962-A699-5B1F-FB02B4927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237" y="4045556"/>
            <a:ext cx="2954131" cy="2799657"/>
          </a:xfrm>
          <a:prstGeom prst="rect">
            <a:avLst/>
          </a:prstGeom>
        </p:spPr>
      </p:pic>
      <p:pic>
        <p:nvPicPr>
          <p:cNvPr id="14" name="Picture 13" descr="A blue circle with yellow text&#10;&#10;Description automatically generated">
            <a:extLst>
              <a:ext uri="{FF2B5EF4-FFF2-40B4-BE49-F238E27FC236}">
                <a16:creationId xmlns:a16="http://schemas.microsoft.com/office/drawing/2014/main" id="{45C647E5-8E50-1F8D-EA39-B616F10C2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30" y="4975519"/>
            <a:ext cx="2225796" cy="1283239"/>
          </a:xfrm>
          <a:prstGeom prst="rect">
            <a:avLst/>
          </a:prstGeom>
        </p:spPr>
      </p:pic>
      <p:cxnSp>
        <p:nvCxnSpPr>
          <p:cNvPr id="18" name="Straight Connector 17">
            <a:extLst>
              <a:ext uri="{FF2B5EF4-FFF2-40B4-BE49-F238E27FC236}">
                <a16:creationId xmlns:a16="http://schemas.microsoft.com/office/drawing/2014/main" id="{62B36CCE-363A-8A76-7144-02E22DEAA104}"/>
              </a:ext>
            </a:extLst>
          </p:cNvPr>
          <p:cNvCxnSpPr/>
          <p:nvPr/>
        </p:nvCxnSpPr>
        <p:spPr>
          <a:xfrm>
            <a:off x="3122580" y="1375908"/>
            <a:ext cx="141051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aphic 19" descr="Bar chart outline">
            <a:extLst>
              <a:ext uri="{FF2B5EF4-FFF2-40B4-BE49-F238E27FC236}">
                <a16:creationId xmlns:a16="http://schemas.microsoft.com/office/drawing/2014/main" id="{BE95F0A5-7681-E727-49B7-E614584A45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596" y="468802"/>
            <a:ext cx="1483468" cy="1483468"/>
          </a:xfrm>
          <a:prstGeom prst="rect">
            <a:avLst/>
          </a:prstGeom>
        </p:spPr>
      </p:pic>
      <p:pic>
        <p:nvPicPr>
          <p:cNvPr id="1026" name="Picture 2">
            <a:extLst>
              <a:ext uri="{FF2B5EF4-FFF2-40B4-BE49-F238E27FC236}">
                <a16:creationId xmlns:a16="http://schemas.microsoft.com/office/drawing/2014/main" id="{DE95F13B-112E-61B8-B62E-09CD78ADFE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580" y="1486720"/>
            <a:ext cx="8699837" cy="4834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567AEE-DE6A-B6C3-CD28-00DDE9C56D27}"/>
              </a:ext>
            </a:extLst>
          </p:cNvPr>
          <p:cNvSpPr txBox="1"/>
          <p:nvPr/>
        </p:nvSpPr>
        <p:spPr>
          <a:xfrm>
            <a:off x="2989415" y="256429"/>
            <a:ext cx="79567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The other problem with prepayment meters: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Increased volume of self-disconnection cases </a:t>
            </a:r>
          </a:p>
        </p:txBody>
      </p:sp>
      <p:sp>
        <p:nvSpPr>
          <p:cNvPr id="2" name="TextBox 1">
            <a:extLst>
              <a:ext uri="{FF2B5EF4-FFF2-40B4-BE49-F238E27FC236}">
                <a16:creationId xmlns:a16="http://schemas.microsoft.com/office/drawing/2014/main" id="{9AB81B05-463B-ECBE-041E-72C0818CAD1C}"/>
              </a:ext>
            </a:extLst>
          </p:cNvPr>
          <p:cNvSpPr txBox="1"/>
          <p:nvPr/>
        </p:nvSpPr>
        <p:spPr>
          <a:xfrm>
            <a:off x="692458" y="2264388"/>
            <a:ext cx="18202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Volumes decreasing but still higher than historical levels</a:t>
            </a:r>
          </a:p>
        </p:txBody>
      </p:sp>
    </p:spTree>
    <p:extLst>
      <p:ext uri="{BB962C8B-B14F-4D97-AF65-F5344CB8AC3E}">
        <p14:creationId xmlns:p14="http://schemas.microsoft.com/office/powerpoint/2010/main" val="74482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panose="020F0502020204030204"/>
            </a:endParaRPr>
          </a:p>
        </p:txBody>
      </p:sp>
      <p:pic>
        <p:nvPicPr>
          <p:cNvPr id="4" name="Content Placeholder 3" descr="Image">
            <a:extLst>
              <a:ext uri="{FF2B5EF4-FFF2-40B4-BE49-F238E27FC236}">
                <a16:creationId xmlns:a16="http://schemas.microsoft.com/office/drawing/2014/main" id="{A44834C4-D355-9884-2A90-6A8181CBB2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589" b="5425"/>
          <a:stretch/>
        </p:blipFill>
        <p:spPr bwMode="auto">
          <a:xfrm>
            <a:off x="27" y="1282"/>
            <a:ext cx="12191973" cy="6856719"/>
          </a:xfrm>
          <a:prstGeom prst="rect">
            <a:avLst/>
          </a:prstGeom>
          <a:noFill/>
        </p:spPr>
      </p:pic>
    </p:spTree>
    <p:extLst>
      <p:ext uri="{BB962C8B-B14F-4D97-AF65-F5344CB8AC3E}">
        <p14:creationId xmlns:p14="http://schemas.microsoft.com/office/powerpoint/2010/main" val="251991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4">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669303" y="277534"/>
            <a:ext cx="8908330" cy="461665"/>
          </a:xfrm>
          <a:prstGeom prst="rect">
            <a:avLst/>
          </a:prstGeom>
          <a:noFill/>
        </p:spPr>
        <p:txBody>
          <a:bodyPr wrap="square" rtlCol="0">
            <a:spAutoFit/>
          </a:bodyPr>
          <a:lstStyle/>
          <a:p>
            <a:r>
              <a:rPr lang="en-GB" sz="2400" b="1" dirty="0">
                <a:solidFill>
                  <a:srgbClr val="008D9B"/>
                </a:solidFill>
              </a:rPr>
              <a:t>Consumer facing ongoing self-disconnection challenges</a:t>
            </a:r>
          </a:p>
        </p:txBody>
      </p:sp>
      <p:sp>
        <p:nvSpPr>
          <p:cNvPr id="3" name="TextBox 2">
            <a:extLst>
              <a:ext uri="{FF2B5EF4-FFF2-40B4-BE49-F238E27FC236}">
                <a16:creationId xmlns:a16="http://schemas.microsoft.com/office/drawing/2014/main" id="{C9DDBF01-485C-1C50-3106-7CEFBBF07D71}"/>
              </a:ext>
            </a:extLst>
          </p:cNvPr>
          <p:cNvSpPr txBox="1"/>
          <p:nvPr/>
        </p:nvSpPr>
        <p:spPr>
          <a:xfrm>
            <a:off x="669303" y="789832"/>
            <a:ext cx="9888717"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
        <p:nvSpPr>
          <p:cNvPr id="9" name="TextBox 8">
            <a:extLst>
              <a:ext uri="{FF2B5EF4-FFF2-40B4-BE49-F238E27FC236}">
                <a16:creationId xmlns:a16="http://schemas.microsoft.com/office/drawing/2014/main" id="{019FD2A1-519F-7C16-2C87-C8D8A94F15EC}"/>
              </a:ext>
            </a:extLst>
          </p:cNvPr>
          <p:cNvSpPr txBox="1"/>
          <p:nvPr/>
        </p:nvSpPr>
        <p:spPr>
          <a:xfrm>
            <a:off x="653699" y="937264"/>
            <a:ext cx="8508055" cy="4370427"/>
          </a:xfrm>
          <a:prstGeom prst="rect">
            <a:avLst/>
          </a:prstGeom>
          <a:noFill/>
        </p:spPr>
        <p:txBody>
          <a:bodyPr wrap="square" rtlCol="0">
            <a:spAutoFit/>
          </a:bodyPr>
          <a:lstStyle/>
          <a:p>
            <a:pPr marL="285750" indent="-285750">
              <a:buFont typeface="Arial" panose="020B0604020202020204" pitchFamily="34" charset="0"/>
              <a:buChar char="•"/>
            </a:pPr>
            <a:r>
              <a:rPr lang="en-GB" sz="2000" dirty="0"/>
              <a:t>Additional Support Credit often required to support consumers through short term affordability concerns, but consumers in negative budget situations can become reliant on this to stay on supply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Many of these consumers struggle to engage with support services, or are already accessing all support available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Where consumers are reliant on Additional Support Credit, debt is accumulating on the account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Most suppliers recognising this and offering these consumers credit meters – however many prepayment consumers do not want a credit meter as they are worried about debt recovery action being taken against them.</a:t>
            </a:r>
          </a:p>
          <a:p>
            <a:pPr marL="285750" indent="-285750">
              <a:buFont typeface="Arial" panose="020B0604020202020204" pitchFamily="34" charset="0"/>
              <a:buChar char="•"/>
            </a:pPr>
            <a:endParaRPr lang="en-GB" dirty="0"/>
          </a:p>
        </p:txBody>
      </p:sp>
      <p:pic>
        <p:nvPicPr>
          <p:cNvPr id="10" name="Graphic 9" descr="Coins with solid fill">
            <a:extLst>
              <a:ext uri="{FF2B5EF4-FFF2-40B4-BE49-F238E27FC236}">
                <a16:creationId xmlns:a16="http://schemas.microsoft.com/office/drawing/2014/main" id="{B0834311-BE92-E58A-DDF3-E4CAC95847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5453" y="1324042"/>
            <a:ext cx="1464320" cy="1464320"/>
          </a:xfrm>
          <a:prstGeom prst="rect">
            <a:avLst/>
          </a:prstGeom>
        </p:spPr>
      </p:pic>
    </p:spTree>
    <p:extLst>
      <p:ext uri="{BB962C8B-B14F-4D97-AF65-F5344CB8AC3E}">
        <p14:creationId xmlns:p14="http://schemas.microsoft.com/office/powerpoint/2010/main" val="3087675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4">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91345" y="5325894"/>
            <a:ext cx="1618034" cy="1618034"/>
          </a:xfrm>
          <a:prstGeom prst="rect">
            <a:avLst/>
          </a:prstGeom>
        </p:spPr>
      </p:pic>
      <p:sp>
        <p:nvSpPr>
          <p:cNvPr id="4" name="TextBox 3">
            <a:extLst>
              <a:ext uri="{FF2B5EF4-FFF2-40B4-BE49-F238E27FC236}">
                <a16:creationId xmlns:a16="http://schemas.microsoft.com/office/drawing/2014/main" id="{AF73A84E-86D0-8AC4-E466-64C414534266}"/>
              </a:ext>
            </a:extLst>
          </p:cNvPr>
          <p:cNvSpPr txBox="1"/>
          <p:nvPr/>
        </p:nvSpPr>
        <p:spPr>
          <a:xfrm>
            <a:off x="669303" y="277534"/>
            <a:ext cx="8908330" cy="584775"/>
          </a:xfrm>
          <a:prstGeom prst="rect">
            <a:avLst/>
          </a:prstGeom>
          <a:noFill/>
        </p:spPr>
        <p:txBody>
          <a:bodyPr wrap="square" rtlCol="0">
            <a:spAutoFit/>
          </a:bodyPr>
          <a:lstStyle/>
          <a:p>
            <a:r>
              <a:rPr lang="en-GB" sz="3200" b="1" dirty="0">
                <a:solidFill>
                  <a:srgbClr val="008D9B"/>
                </a:solidFill>
              </a:rPr>
              <a:t>Solutions</a:t>
            </a:r>
          </a:p>
        </p:txBody>
      </p:sp>
      <p:sp>
        <p:nvSpPr>
          <p:cNvPr id="3" name="TextBox 2">
            <a:extLst>
              <a:ext uri="{FF2B5EF4-FFF2-40B4-BE49-F238E27FC236}">
                <a16:creationId xmlns:a16="http://schemas.microsoft.com/office/drawing/2014/main" id="{C9DDBF01-485C-1C50-3106-7CEFBBF07D71}"/>
              </a:ext>
            </a:extLst>
          </p:cNvPr>
          <p:cNvSpPr txBox="1"/>
          <p:nvPr/>
        </p:nvSpPr>
        <p:spPr>
          <a:xfrm>
            <a:off x="669303" y="789832"/>
            <a:ext cx="9888717" cy="1754326"/>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
        <p:nvSpPr>
          <p:cNvPr id="9" name="TextBox 8">
            <a:extLst>
              <a:ext uri="{FF2B5EF4-FFF2-40B4-BE49-F238E27FC236}">
                <a16:creationId xmlns:a16="http://schemas.microsoft.com/office/drawing/2014/main" id="{019FD2A1-519F-7C16-2C87-C8D8A94F15EC}"/>
              </a:ext>
            </a:extLst>
          </p:cNvPr>
          <p:cNvSpPr txBox="1"/>
          <p:nvPr/>
        </p:nvSpPr>
        <p:spPr>
          <a:xfrm>
            <a:off x="653699" y="992649"/>
            <a:ext cx="8508055" cy="4555093"/>
          </a:xfrm>
          <a:prstGeom prst="rect">
            <a:avLst/>
          </a:prstGeom>
          <a:noFill/>
        </p:spPr>
        <p:txBody>
          <a:bodyPr wrap="square" rtlCol="0">
            <a:spAutoFit/>
          </a:bodyPr>
          <a:lstStyle/>
          <a:p>
            <a:r>
              <a:rPr lang="en-GB" sz="2000" dirty="0"/>
              <a:t>Broadly there is a need for two actions in the short to medium term:</a:t>
            </a:r>
          </a:p>
          <a:p>
            <a:endParaRPr lang="en-GB" dirty="0"/>
          </a:p>
          <a:p>
            <a:endParaRPr lang="en-GB" dirty="0"/>
          </a:p>
          <a:p>
            <a:pPr marL="285750" indent="-285750">
              <a:buFont typeface="Arial" panose="020B0604020202020204" pitchFamily="34" charset="0"/>
              <a:buChar char="•"/>
            </a:pPr>
            <a:r>
              <a:rPr lang="en-GB" sz="2400" b="1" dirty="0">
                <a:solidFill>
                  <a:srgbClr val="008D9B"/>
                </a:solidFill>
              </a:rPr>
              <a:t>Introduction of a social tariff to ensure the most vulnerable households can afford their ongoing energy costs</a:t>
            </a:r>
          </a:p>
          <a:p>
            <a:r>
              <a:rPr lang="en-GB" sz="2400" b="1" dirty="0">
                <a:solidFill>
                  <a:srgbClr val="008D9B"/>
                </a:solidFill>
              </a:rPr>
              <a:t> 		</a:t>
            </a:r>
          </a:p>
          <a:p>
            <a:pPr marL="285750" indent="-285750">
              <a:buFont typeface="Arial" panose="020B0604020202020204" pitchFamily="34" charset="0"/>
              <a:buChar char="•"/>
            </a:pPr>
            <a:r>
              <a:rPr lang="en-GB" sz="2400" b="1" dirty="0">
                <a:solidFill>
                  <a:srgbClr val="008D9B"/>
                </a:solidFill>
              </a:rPr>
              <a:t>An expanded scheme to write off energy debts</a:t>
            </a:r>
          </a:p>
          <a:p>
            <a:endParaRPr lang="en-GB" b="1" dirty="0"/>
          </a:p>
          <a:p>
            <a:endParaRPr lang="en-GB" sz="2000" dirty="0"/>
          </a:p>
          <a:p>
            <a:r>
              <a:rPr lang="en-GB" sz="2000" dirty="0"/>
              <a:t>Better funding of debt advice would also be helpful. </a:t>
            </a:r>
          </a:p>
          <a:p>
            <a:endParaRPr lang="en-GB" sz="2000" dirty="0"/>
          </a:p>
          <a:p>
            <a:r>
              <a:rPr lang="en-GB" sz="2000" dirty="0"/>
              <a:t>In the medium to longer term, improving the energy efficiency measures within fuel poor households across GB would also make a huge difference.</a:t>
            </a:r>
          </a:p>
          <a:p>
            <a:endParaRPr lang="en-GB" sz="2000" dirty="0"/>
          </a:p>
        </p:txBody>
      </p:sp>
      <p:pic>
        <p:nvPicPr>
          <p:cNvPr id="10" name="Graphic 9" descr="Group brainstorm outline">
            <a:extLst>
              <a:ext uri="{FF2B5EF4-FFF2-40B4-BE49-F238E27FC236}">
                <a16:creationId xmlns:a16="http://schemas.microsoft.com/office/drawing/2014/main" id="{F659604D-6D43-F9EF-692E-1AA65F8562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4044" y="1024599"/>
            <a:ext cx="1845665" cy="1845665"/>
          </a:xfrm>
          <a:prstGeom prst="rect">
            <a:avLst/>
          </a:prstGeom>
        </p:spPr>
      </p:pic>
    </p:spTree>
    <p:extLst>
      <p:ext uri="{BB962C8B-B14F-4D97-AF65-F5344CB8AC3E}">
        <p14:creationId xmlns:p14="http://schemas.microsoft.com/office/powerpoint/2010/main" val="306756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6692630"/>
            <a:ext cx="12192000" cy="165370"/>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ue circle with yellow text&#10;&#10;Description automatically generated">
            <a:extLst>
              <a:ext uri="{FF2B5EF4-FFF2-40B4-BE49-F238E27FC236}">
                <a16:creationId xmlns:a16="http://schemas.microsoft.com/office/drawing/2014/main" id="{E7D22567-4018-380A-0315-689661D9D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03" y="5322906"/>
            <a:ext cx="2225796" cy="1283239"/>
          </a:xfrm>
          <a:prstGeom prst="rect">
            <a:avLst/>
          </a:prstGeom>
        </p:spPr>
      </p:pic>
      <p:sp>
        <p:nvSpPr>
          <p:cNvPr id="5" name="TextBox 4">
            <a:extLst>
              <a:ext uri="{FF2B5EF4-FFF2-40B4-BE49-F238E27FC236}">
                <a16:creationId xmlns:a16="http://schemas.microsoft.com/office/drawing/2014/main" id="{C5E22BC5-5BBF-AEBA-7451-4A90077C7ED7}"/>
              </a:ext>
            </a:extLst>
          </p:cNvPr>
          <p:cNvSpPr txBox="1"/>
          <p:nvPr/>
        </p:nvSpPr>
        <p:spPr>
          <a:xfrm>
            <a:off x="486383" y="195574"/>
            <a:ext cx="9649838" cy="523220"/>
          </a:xfrm>
          <a:prstGeom prst="rect">
            <a:avLst/>
          </a:prstGeom>
          <a:noFill/>
        </p:spPr>
        <p:txBody>
          <a:bodyPr wrap="square" rtlCol="0">
            <a:spAutoFit/>
          </a:bodyPr>
          <a:lstStyle/>
          <a:p>
            <a:r>
              <a:rPr lang="en-GB" sz="2800" b="1" dirty="0">
                <a:solidFill>
                  <a:srgbClr val="008D9B"/>
                </a:solidFill>
                <a:latin typeface="Tahoma" panose="020B0604030504040204" pitchFamily="34" charset="0"/>
                <a:ea typeface="Tahoma" panose="020B0604030504040204" pitchFamily="34" charset="0"/>
                <a:cs typeface="Tahoma" panose="020B0604030504040204" pitchFamily="34" charset="0"/>
              </a:rPr>
              <a:t>How can a person access the EHU?</a:t>
            </a:r>
          </a:p>
        </p:txBody>
      </p:sp>
      <p:sp>
        <p:nvSpPr>
          <p:cNvPr id="7" name="TextBox 6">
            <a:extLst>
              <a:ext uri="{FF2B5EF4-FFF2-40B4-BE49-F238E27FC236}">
                <a16:creationId xmlns:a16="http://schemas.microsoft.com/office/drawing/2014/main" id="{BC004E1F-C68F-66C1-9D9D-3D296CAD57E3}"/>
              </a:ext>
            </a:extLst>
          </p:cNvPr>
          <p:cNvSpPr txBox="1"/>
          <p:nvPr/>
        </p:nvSpPr>
        <p:spPr>
          <a:xfrm>
            <a:off x="593388" y="993633"/>
            <a:ext cx="9649838" cy="5909310"/>
          </a:xfrm>
          <a:prstGeom prst="rect">
            <a:avLst/>
          </a:prstGeom>
          <a:noFill/>
        </p:spPr>
        <p:txBody>
          <a:bodyPr wrap="square" rtlCol="0">
            <a:spAutoFit/>
          </a:bodyPr>
          <a:lstStyle/>
          <a:p>
            <a:pPr algn="l"/>
            <a:r>
              <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rPr>
              <a:t>If you live in England or Wales, you can get more help by:</a:t>
            </a:r>
          </a:p>
          <a:p>
            <a:pPr algn="l"/>
            <a:endPar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rPr>
              <a:t>calling the </a:t>
            </a:r>
            <a:r>
              <a:rPr lang="en-GB" b="1" i="0" u="none" strike="noStrike" dirty="0">
                <a:solidFill>
                  <a:srgbClr val="4D71A5"/>
                </a:solidFill>
                <a:effectLst/>
                <a:latin typeface="Tahoma" panose="020B0604030504040204" pitchFamily="34" charset="0"/>
                <a:ea typeface="Tahoma" panose="020B0604030504040204" pitchFamily="34" charset="0"/>
                <a:cs typeface="Tahoma" panose="020B0604030504040204" pitchFamily="34" charset="0"/>
                <a:hlinkClick r:id="rId4"/>
              </a:rPr>
              <a:t>Citizens Advice consumer helpline</a:t>
            </a:r>
            <a:r>
              <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rPr>
              <a:t> free on </a:t>
            </a:r>
            <a:r>
              <a:rPr lang="en-GB" b="1" i="0" dirty="0">
                <a:solidFill>
                  <a:srgbClr val="4D4D4D"/>
                </a:solidFill>
                <a:effectLst/>
                <a:latin typeface="Tahoma" panose="020B0604030504040204" pitchFamily="34" charset="0"/>
                <a:ea typeface="Tahoma" panose="020B0604030504040204" pitchFamily="34" charset="0"/>
                <a:cs typeface="Tahoma" panose="020B0604030504040204" pitchFamily="34" charset="0"/>
              </a:rPr>
              <a:t>0808 223 1133</a:t>
            </a:r>
            <a:r>
              <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rPr>
              <a:t>, Monday to Friday, 9am to 5pm</a:t>
            </a:r>
          </a:p>
          <a:p>
            <a:pPr algn="l">
              <a:buFont typeface="Arial" panose="020B0604020202020204" pitchFamily="34" charset="0"/>
              <a:buChar char="•"/>
            </a:pPr>
            <a:endPar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rPr>
              <a:t>submitting an </a:t>
            </a:r>
            <a:r>
              <a:rPr lang="en-GB" b="1" i="0" u="none" strike="noStrike" dirty="0">
                <a:solidFill>
                  <a:srgbClr val="4D71A5"/>
                </a:solidFill>
                <a:effectLst/>
                <a:latin typeface="Tahoma" panose="020B0604030504040204" pitchFamily="34" charset="0"/>
                <a:ea typeface="Tahoma" panose="020B0604030504040204" pitchFamily="34" charset="0"/>
                <a:cs typeface="Tahoma" panose="020B0604030504040204" pitchFamily="34" charset="0"/>
                <a:hlinkClick r:id="rId4"/>
              </a:rPr>
              <a:t>online enquiry to the Citizens Advice consumer </a:t>
            </a:r>
            <a:r>
              <a:rPr lang="en-GB" b="1" i="0" u="none" strike="noStrike" dirty="0" err="1">
                <a:solidFill>
                  <a:srgbClr val="4D71A5"/>
                </a:solidFill>
                <a:effectLst/>
                <a:latin typeface="Tahoma" panose="020B0604030504040204" pitchFamily="34" charset="0"/>
                <a:ea typeface="Tahoma" panose="020B0604030504040204" pitchFamily="34" charset="0"/>
                <a:cs typeface="Tahoma" panose="020B0604030504040204" pitchFamily="34" charset="0"/>
                <a:hlinkClick r:id="rId4"/>
              </a:rPr>
              <a:t>helpine</a:t>
            </a:r>
            <a:endPar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b="0" i="0" dirty="0">
                <a:solidFill>
                  <a:srgbClr val="4D4D4D"/>
                </a:solidFill>
                <a:effectLst/>
                <a:latin typeface="Tahoma" panose="020B0604030504040204" pitchFamily="34" charset="0"/>
                <a:ea typeface="Tahoma" panose="020B0604030504040204" pitchFamily="34" charset="0"/>
                <a:cs typeface="Tahoma" panose="020B0604030504040204" pitchFamily="34" charset="0"/>
              </a:rPr>
              <a:t>If you live in Scotland, you can get more help from:</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calling </a:t>
            </a:r>
            <a:r>
              <a:rPr lang="en-GB" b="1" dirty="0">
                <a:latin typeface="Tahoma" panose="020B0604030504040204" pitchFamily="34" charset="0"/>
                <a:ea typeface="Tahoma" panose="020B0604030504040204" pitchFamily="34" charset="0"/>
                <a:cs typeface="Tahoma" panose="020B0604030504040204" pitchFamily="34" charset="0"/>
                <a:hlinkClick r:id="rId5"/>
              </a:rPr>
              <a:t>Advice Direct Scotland </a:t>
            </a:r>
            <a:r>
              <a:rPr lang="en-GB" dirty="0">
                <a:latin typeface="Tahoma" panose="020B0604030504040204" pitchFamily="34" charset="0"/>
                <a:ea typeface="Tahoma" panose="020B0604030504040204" pitchFamily="34" charset="0"/>
                <a:cs typeface="Tahoma" panose="020B0604030504040204" pitchFamily="34" charset="0"/>
              </a:rPr>
              <a:t>on 0808 196 8660, Monday to Friday, 9am to 5pm</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b="1" dirty="0">
              <a:solidFill>
                <a:srgbClr val="008D9B"/>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rgbClr val="008D9B"/>
                </a:solidFill>
                <a:latin typeface="Tahoma" panose="020B0604030504040204" pitchFamily="34" charset="0"/>
                <a:ea typeface="Tahoma" panose="020B0604030504040204" pitchFamily="34" charset="0"/>
                <a:cs typeface="Tahoma" panose="020B0604030504040204" pitchFamily="34" charset="0"/>
              </a:rPr>
              <a:t>Ask the Adviser </a:t>
            </a:r>
          </a:p>
          <a:p>
            <a:endParaRPr lang="en-GB" b="1" dirty="0">
              <a:solidFill>
                <a:srgbClr val="008D9B"/>
              </a:solidFill>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The EHU also offers an Ask the Adviser Service to offer advice to other advisers trying to support their clients directly.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This is available Monday to Friday 9am to 5pm on 0344 980 0041</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Please note this is not a referral line. </a:t>
            </a:r>
          </a:p>
          <a:p>
            <a:endParaRPr lang="en-GB" dirty="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Connector 8">
            <a:extLst>
              <a:ext uri="{FF2B5EF4-FFF2-40B4-BE49-F238E27FC236}">
                <a16:creationId xmlns:a16="http://schemas.microsoft.com/office/drawing/2014/main" id="{5A73A455-EDD3-C18B-4BDF-A6BDB88DBDDC}"/>
              </a:ext>
            </a:extLst>
          </p:cNvPr>
          <p:cNvCxnSpPr/>
          <p:nvPr/>
        </p:nvCxnSpPr>
        <p:spPr>
          <a:xfrm>
            <a:off x="593388" y="862843"/>
            <a:ext cx="1410510" cy="0"/>
          </a:xfrm>
          <a:prstGeom prst="line">
            <a:avLst/>
          </a:prstGeom>
          <a:ln w="63500">
            <a:solidFill>
              <a:srgbClr val="008D9B"/>
            </a:solidFill>
          </a:ln>
        </p:spPr>
        <p:style>
          <a:lnRef idx="1">
            <a:schemeClr val="accent1"/>
          </a:lnRef>
          <a:fillRef idx="0">
            <a:schemeClr val="accent1"/>
          </a:fillRef>
          <a:effectRef idx="0">
            <a:schemeClr val="accent1"/>
          </a:effectRef>
          <a:fontRef idx="minor">
            <a:schemeClr val="tx1"/>
          </a:fontRef>
        </p:style>
      </p:cxnSp>
      <p:pic>
        <p:nvPicPr>
          <p:cNvPr id="11" name="Graphic 10" descr="Chat with solid fill">
            <a:extLst>
              <a:ext uri="{FF2B5EF4-FFF2-40B4-BE49-F238E27FC236}">
                <a16:creationId xmlns:a16="http://schemas.microsoft.com/office/drawing/2014/main" id="{593E733A-B098-87DA-8217-8D128DF1C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43226" y="607421"/>
            <a:ext cx="1656945" cy="1656945"/>
          </a:xfrm>
          <a:prstGeom prst="rect">
            <a:avLst/>
          </a:prstGeom>
        </p:spPr>
      </p:pic>
    </p:spTree>
    <p:extLst>
      <p:ext uri="{BB962C8B-B14F-4D97-AF65-F5344CB8AC3E}">
        <p14:creationId xmlns:p14="http://schemas.microsoft.com/office/powerpoint/2010/main" val="277506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8D9B"/>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pic>
        <p:nvPicPr>
          <p:cNvPr id="14" name="Picture 13" descr="A blue circle with yellow text&#10;&#10;Description automatically generated">
            <a:extLst>
              <a:ext uri="{FF2B5EF4-FFF2-40B4-BE49-F238E27FC236}">
                <a16:creationId xmlns:a16="http://schemas.microsoft.com/office/drawing/2014/main" id="{45C647E5-8E50-1F8D-EA39-B616F10C2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305" y="771775"/>
            <a:ext cx="2225796" cy="1283239"/>
          </a:xfrm>
          <a:prstGeom prst="rect">
            <a:avLst/>
          </a:prstGeom>
        </p:spPr>
      </p:pic>
      <p:pic>
        <p:nvPicPr>
          <p:cNvPr id="11" name="Graphic 10" descr="Power with solid fill">
            <a:extLst>
              <a:ext uri="{FF2B5EF4-FFF2-40B4-BE49-F238E27FC236}">
                <a16:creationId xmlns:a16="http://schemas.microsoft.com/office/drawing/2014/main" id="{61962414-28C1-3687-B2A7-D02E805D2A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5157" y="4829783"/>
            <a:ext cx="1716932" cy="1716932"/>
          </a:xfrm>
          <a:prstGeom prst="rect">
            <a:avLst/>
          </a:prstGeom>
        </p:spPr>
      </p:pic>
      <p:sp>
        <p:nvSpPr>
          <p:cNvPr id="2" name="TextBox 1">
            <a:extLst>
              <a:ext uri="{FF2B5EF4-FFF2-40B4-BE49-F238E27FC236}">
                <a16:creationId xmlns:a16="http://schemas.microsoft.com/office/drawing/2014/main" id="{2BC6F736-4C82-70B7-A7ED-1DC632C3B032}"/>
              </a:ext>
            </a:extLst>
          </p:cNvPr>
          <p:cNvSpPr txBox="1"/>
          <p:nvPr/>
        </p:nvSpPr>
        <p:spPr>
          <a:xfrm>
            <a:off x="500116" y="731575"/>
            <a:ext cx="1041350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white"/>
                </a:solidFill>
                <a:effectLst/>
                <a:uLnTx/>
                <a:uFillTx/>
                <a:latin typeface="Calibri" panose="020F0502020204030204"/>
                <a:ea typeface="+mn-ea"/>
                <a:cs typeface="+mn-cs"/>
              </a:rPr>
              <a:t>Questions?</a:t>
            </a:r>
          </a:p>
        </p:txBody>
      </p:sp>
      <p:sp>
        <p:nvSpPr>
          <p:cNvPr id="3" name="TextBox 2">
            <a:extLst>
              <a:ext uri="{FF2B5EF4-FFF2-40B4-BE49-F238E27FC236}">
                <a16:creationId xmlns:a16="http://schemas.microsoft.com/office/drawing/2014/main" id="{BBCC6480-E0E0-53CC-C1C4-DABF27BDDBCB}"/>
              </a:ext>
            </a:extLst>
          </p:cNvPr>
          <p:cNvSpPr txBox="1"/>
          <p:nvPr/>
        </p:nvSpPr>
        <p:spPr>
          <a:xfrm>
            <a:off x="705394" y="5088084"/>
            <a:ext cx="8334103" cy="1200329"/>
          </a:xfrm>
          <a:prstGeom prst="rect">
            <a:avLst/>
          </a:prstGeom>
          <a:noFill/>
        </p:spPr>
        <p:txBody>
          <a:bodyPr wrap="square" rtlCol="0">
            <a:spAutoFit/>
          </a:bodyPr>
          <a:lstStyle/>
          <a:p>
            <a:r>
              <a:rPr lang="en-GB" sz="7200" b="1" dirty="0">
                <a:solidFill>
                  <a:srgbClr val="FFD22B"/>
                </a:solidFill>
              </a:rPr>
              <a:t>Thank You!</a:t>
            </a:r>
          </a:p>
        </p:txBody>
      </p:sp>
    </p:spTree>
    <p:extLst>
      <p:ext uri="{BB962C8B-B14F-4D97-AF65-F5344CB8AC3E}">
        <p14:creationId xmlns:p14="http://schemas.microsoft.com/office/powerpoint/2010/main" val="372912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D9B"/>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pic>
        <p:nvPicPr>
          <p:cNvPr id="14" name="Picture 13" descr="A blue circle with yellow text&#10;&#10;Description automatically generated">
            <a:extLst>
              <a:ext uri="{FF2B5EF4-FFF2-40B4-BE49-F238E27FC236}">
                <a16:creationId xmlns:a16="http://schemas.microsoft.com/office/drawing/2014/main" id="{45C647E5-8E50-1F8D-EA39-B616F10C2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305" y="771775"/>
            <a:ext cx="2225796" cy="1283239"/>
          </a:xfrm>
          <a:prstGeom prst="rect">
            <a:avLst/>
          </a:prstGeom>
        </p:spPr>
      </p:pic>
      <p:sp>
        <p:nvSpPr>
          <p:cNvPr id="7" name="TextBox 6">
            <a:extLst>
              <a:ext uri="{FF2B5EF4-FFF2-40B4-BE49-F238E27FC236}">
                <a16:creationId xmlns:a16="http://schemas.microsoft.com/office/drawing/2014/main" id="{47FF2317-E95F-4093-7A1E-731B0FFA66FB}"/>
              </a:ext>
            </a:extLst>
          </p:cNvPr>
          <p:cNvSpPr txBox="1"/>
          <p:nvPr/>
        </p:nvSpPr>
        <p:spPr>
          <a:xfrm>
            <a:off x="486383" y="621721"/>
            <a:ext cx="96498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 is the EHU?</a:t>
            </a:r>
          </a:p>
        </p:txBody>
      </p:sp>
      <p:cxnSp>
        <p:nvCxnSpPr>
          <p:cNvPr id="9" name="Straight Connector 8">
            <a:extLst>
              <a:ext uri="{FF2B5EF4-FFF2-40B4-BE49-F238E27FC236}">
                <a16:creationId xmlns:a16="http://schemas.microsoft.com/office/drawing/2014/main" id="{2286B0F3-2EC4-7CCE-764B-EF7934B06FCC}"/>
              </a:ext>
            </a:extLst>
          </p:cNvPr>
          <p:cNvCxnSpPr/>
          <p:nvPr/>
        </p:nvCxnSpPr>
        <p:spPr>
          <a:xfrm>
            <a:off x="593388" y="1424546"/>
            <a:ext cx="141051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descr="Power with solid fill">
            <a:extLst>
              <a:ext uri="{FF2B5EF4-FFF2-40B4-BE49-F238E27FC236}">
                <a16:creationId xmlns:a16="http://schemas.microsoft.com/office/drawing/2014/main" id="{61962414-28C1-3687-B2A7-D02E805D2A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5157" y="4829783"/>
            <a:ext cx="1716932" cy="1716932"/>
          </a:xfrm>
          <a:prstGeom prst="rect">
            <a:avLst/>
          </a:prstGeom>
        </p:spPr>
      </p:pic>
      <p:graphicFrame>
        <p:nvGraphicFramePr>
          <p:cNvPr id="16" name="TextBox 7">
            <a:extLst>
              <a:ext uri="{FF2B5EF4-FFF2-40B4-BE49-F238E27FC236}">
                <a16:creationId xmlns:a16="http://schemas.microsoft.com/office/drawing/2014/main" id="{545F1EB0-9113-C544-386B-EA31437D4B57}"/>
              </a:ext>
            </a:extLst>
          </p:cNvPr>
          <p:cNvGraphicFramePr/>
          <p:nvPr/>
        </p:nvGraphicFramePr>
        <p:xfrm>
          <a:off x="225513" y="1581041"/>
          <a:ext cx="9829644" cy="51038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3284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5" y="0"/>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5369668"/>
            <a:ext cx="12192000" cy="1488332"/>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with low confidence">
            <a:extLst>
              <a:ext uri="{FF2B5EF4-FFF2-40B4-BE49-F238E27FC236}">
                <a16:creationId xmlns:a16="http://schemas.microsoft.com/office/drawing/2014/main" id="{7B1C5999-6141-0F2A-6A86-42A78D0BDF28}"/>
              </a:ext>
            </a:extLst>
          </p:cNvPr>
          <p:cNvPicPr>
            <a:picLocks noChangeAspect="1"/>
          </p:cNvPicPr>
          <p:nvPr/>
        </p:nvPicPr>
        <p:blipFill rotWithShape="1">
          <a:blip r:embed="rId3">
            <a:extLst>
              <a:ext uri="{28A0092B-C50C-407E-A947-70E740481C1C}">
                <a14:useLocalDpi xmlns:a14="http://schemas.microsoft.com/office/drawing/2010/main" val="0"/>
              </a:ext>
            </a:extLst>
          </a:blip>
          <a:srcRect l="44389" t="927" r="-260" b="22963"/>
          <a:stretch/>
        </p:blipFill>
        <p:spPr>
          <a:xfrm>
            <a:off x="0" y="4548184"/>
            <a:ext cx="2402732" cy="2309816"/>
          </a:xfrm>
          <a:prstGeom prst="rect">
            <a:avLst/>
          </a:prstGeom>
        </p:spPr>
      </p:pic>
      <p:pic>
        <p:nvPicPr>
          <p:cNvPr id="8" name="Graphic 7" descr="Empty battery outline">
            <a:extLst>
              <a:ext uri="{FF2B5EF4-FFF2-40B4-BE49-F238E27FC236}">
                <a16:creationId xmlns:a16="http://schemas.microsoft.com/office/drawing/2014/main" id="{3BB04E03-ED99-3CDA-13C2-BF497D384C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345" y="5325894"/>
            <a:ext cx="1618034" cy="1618034"/>
          </a:xfrm>
          <a:prstGeom prst="rect">
            <a:avLst/>
          </a:prstGeom>
        </p:spPr>
      </p:pic>
      <p:graphicFrame>
        <p:nvGraphicFramePr>
          <p:cNvPr id="7" name="Diagram 6">
            <a:extLst>
              <a:ext uri="{FF2B5EF4-FFF2-40B4-BE49-F238E27FC236}">
                <a16:creationId xmlns:a16="http://schemas.microsoft.com/office/drawing/2014/main" id="{661A286B-9B2D-98D6-4EEB-2CE68AFA4D61}"/>
              </a:ext>
            </a:extLst>
          </p:cNvPr>
          <p:cNvGraphicFramePr/>
          <p:nvPr/>
        </p:nvGraphicFramePr>
        <p:xfrm>
          <a:off x="991494" y="877107"/>
          <a:ext cx="10209007" cy="34220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a:extLst>
              <a:ext uri="{FF2B5EF4-FFF2-40B4-BE49-F238E27FC236}">
                <a16:creationId xmlns:a16="http://schemas.microsoft.com/office/drawing/2014/main" id="{082A6B78-D983-826E-6462-92CB4D330509}"/>
              </a:ext>
            </a:extLst>
          </p:cNvPr>
          <p:cNvSpPr txBox="1"/>
          <p:nvPr/>
        </p:nvSpPr>
        <p:spPr>
          <a:xfrm>
            <a:off x="923277" y="268245"/>
            <a:ext cx="87674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What are the EHU’s statutory powers?</a:t>
            </a:r>
          </a:p>
        </p:txBody>
      </p:sp>
      <p:sp>
        <p:nvSpPr>
          <p:cNvPr id="3" name="TextBox 2">
            <a:extLst>
              <a:ext uri="{FF2B5EF4-FFF2-40B4-BE49-F238E27FC236}">
                <a16:creationId xmlns:a16="http://schemas.microsoft.com/office/drawing/2014/main" id="{6895E0A2-8349-45A3-5BEC-97E16881699D}"/>
              </a:ext>
            </a:extLst>
          </p:cNvPr>
          <p:cNvSpPr txBox="1"/>
          <p:nvPr/>
        </p:nvSpPr>
        <p:spPr>
          <a:xfrm>
            <a:off x="991494" y="4341280"/>
            <a:ext cx="102090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Section 8 of the Complaint Handling Standards 2008 obliges licenced energy companies to have suitable arrangements in place with the Extra Help Unit to resolve section 12 and 13 complaints in an appropriate and timely manner. </a:t>
            </a:r>
          </a:p>
        </p:txBody>
      </p:sp>
    </p:spTree>
    <p:extLst>
      <p:ext uri="{BB962C8B-B14F-4D97-AF65-F5344CB8AC3E}">
        <p14:creationId xmlns:p14="http://schemas.microsoft.com/office/powerpoint/2010/main" val="231961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001B-F27C-A307-E402-12001F21C40F}"/>
              </a:ext>
            </a:extLst>
          </p:cNvPr>
          <p:cNvSpPr>
            <a:spLocks noGrp="1"/>
          </p:cNvSpPr>
          <p:nvPr>
            <p:ph type="title" idx="4294967295"/>
          </p:nvPr>
        </p:nvSpPr>
        <p:spPr>
          <a:xfrm>
            <a:off x="1282811" y="127222"/>
            <a:ext cx="4611756" cy="631044"/>
          </a:xfrm>
        </p:spPr>
        <p:txBody>
          <a:bodyPr/>
          <a:lstStyle/>
          <a:p>
            <a:r>
              <a:rPr lang="en-US" sz="2400">
                <a:solidFill>
                  <a:srgbClr val="008D9B"/>
                </a:solidFill>
                <a:latin typeface="Tahoma" panose="020B0604030504040204" pitchFamily="34" charset="0"/>
                <a:ea typeface="+mn-ea"/>
                <a:cs typeface="+mn-cs"/>
              </a:rPr>
              <a:t>How we define vulnerability?</a:t>
            </a:r>
            <a:endParaRPr lang="en-GB" sz="2400">
              <a:solidFill>
                <a:srgbClr val="008D9B"/>
              </a:solidFill>
              <a:latin typeface="Tahoma" panose="020B0604030504040204" pitchFamily="34" charset="0"/>
              <a:ea typeface="+mn-ea"/>
              <a:cs typeface="+mn-cs"/>
            </a:endParaRPr>
          </a:p>
        </p:txBody>
      </p:sp>
      <p:sp>
        <p:nvSpPr>
          <p:cNvPr id="3" name="Content Placeholder 2">
            <a:extLst>
              <a:ext uri="{FF2B5EF4-FFF2-40B4-BE49-F238E27FC236}">
                <a16:creationId xmlns:a16="http://schemas.microsoft.com/office/drawing/2014/main" id="{EAE2D426-C40F-37AC-F42E-3FD039DA4CE8}"/>
              </a:ext>
            </a:extLst>
          </p:cNvPr>
          <p:cNvSpPr>
            <a:spLocks noGrp="1"/>
          </p:cNvSpPr>
          <p:nvPr>
            <p:ph idx="4294967295"/>
          </p:nvPr>
        </p:nvSpPr>
        <p:spPr>
          <a:xfrm>
            <a:off x="1282811" y="1508632"/>
            <a:ext cx="10515600" cy="4349749"/>
          </a:xfrm>
        </p:spPr>
        <p:txBody>
          <a:bodyPr>
            <a:normAutofit fontScale="25000" lnSpcReduction="20000"/>
          </a:bodyPr>
          <a:lstStyle/>
          <a:p>
            <a:pPr>
              <a:spcBef>
                <a:spcPct val="20000"/>
              </a:spcBef>
            </a:pPr>
            <a:r>
              <a:rPr lang="en-GB" sz="9600" dirty="0">
                <a:solidFill>
                  <a:srgbClr val="008D9B"/>
                </a:solidFill>
                <a:latin typeface="Tahoma" panose="020B0604030504040204" pitchFamily="34" charset="0"/>
              </a:rPr>
              <a:t>A consumer is vulnerable if they are unable to resolve a complaint or enquiry without additional support.</a:t>
            </a:r>
          </a:p>
          <a:p>
            <a:pPr>
              <a:spcBef>
                <a:spcPct val="20000"/>
              </a:spcBef>
            </a:pPr>
            <a:r>
              <a:rPr lang="en-GB" sz="8533" dirty="0">
                <a:latin typeface="Tahoma" panose="020B0604030504040204" pitchFamily="34" charset="0"/>
                <a:ea typeface="Tahoma" panose="020B0604030504040204" pitchFamily="34" charset="0"/>
                <a:cs typeface="Tahoma" panose="020B0604030504040204" pitchFamily="34" charset="0"/>
              </a:rPr>
              <a:t>Vulnerability can be transient – it’s important not to make assumptions</a:t>
            </a:r>
          </a:p>
          <a:p>
            <a:pPr>
              <a:spcBef>
                <a:spcPct val="20000"/>
              </a:spcBef>
            </a:pPr>
            <a:r>
              <a:rPr lang="en-GB" sz="8533" dirty="0">
                <a:latin typeface="Tahoma" panose="020B0604030504040204" pitchFamily="34" charset="0"/>
                <a:ea typeface="Tahoma" panose="020B0604030504040204" pitchFamily="34" charset="0"/>
                <a:cs typeface="Tahoma" panose="020B0604030504040204" pitchFamily="34" charset="0"/>
              </a:rPr>
              <a:t>This could be due to one or even multiple barriers:</a:t>
            </a:r>
          </a:p>
          <a:p>
            <a:pPr>
              <a:spcBef>
                <a:spcPct val="20000"/>
              </a:spcBef>
              <a:buFont typeface="Symbol" panose="05050102010706020507" pitchFamily="18" charset="2"/>
              <a:buChar char=""/>
            </a:pPr>
            <a:r>
              <a:rPr lang="en-GB" sz="8533" dirty="0">
                <a:latin typeface="Tahoma" panose="020B0604030504040204" pitchFamily="34" charset="0"/>
                <a:ea typeface="Tahoma" panose="020B0604030504040204" pitchFamily="34" charset="0"/>
                <a:cs typeface="Tahoma" panose="020B0604030504040204" pitchFamily="34" charset="0"/>
              </a:rPr>
              <a:t> Personal circumstances </a:t>
            </a:r>
          </a:p>
          <a:p>
            <a:pPr>
              <a:spcBef>
                <a:spcPct val="20000"/>
              </a:spcBef>
              <a:buFont typeface="Symbol" panose="05050102010706020507" pitchFamily="18" charset="2"/>
              <a:buChar char=""/>
            </a:pPr>
            <a:r>
              <a:rPr lang="en-GB" sz="8533" dirty="0">
                <a:latin typeface="Tahoma" panose="020B0604030504040204" pitchFamily="34" charset="0"/>
                <a:ea typeface="Tahoma" panose="020B0604030504040204" pitchFamily="34" charset="0"/>
                <a:cs typeface="Tahoma" panose="020B0604030504040204" pitchFamily="34" charset="0"/>
              </a:rPr>
              <a:t> Medical concerns </a:t>
            </a:r>
          </a:p>
          <a:p>
            <a:pPr>
              <a:spcBef>
                <a:spcPct val="20000"/>
              </a:spcBef>
              <a:buFont typeface="Symbol" panose="05050102010706020507" pitchFamily="18" charset="2"/>
              <a:buChar char=""/>
            </a:pPr>
            <a:r>
              <a:rPr lang="en-GB" sz="8533" dirty="0">
                <a:latin typeface="Tahoma" panose="020B0604030504040204" pitchFamily="34" charset="0"/>
                <a:ea typeface="Tahoma" panose="020B0604030504040204" pitchFamily="34" charset="0"/>
                <a:cs typeface="Tahoma" panose="020B0604030504040204" pitchFamily="34" charset="0"/>
              </a:rPr>
              <a:t> Complexity </a:t>
            </a:r>
          </a:p>
          <a:p>
            <a:pPr>
              <a:spcBef>
                <a:spcPct val="20000"/>
              </a:spcBef>
              <a:buFont typeface="Symbol" panose="05050102010706020507" pitchFamily="18" charset="2"/>
              <a:buChar char=""/>
            </a:pPr>
            <a:r>
              <a:rPr lang="en-GB" sz="8533" dirty="0">
                <a:latin typeface="Tahoma" panose="020B0604030504040204" pitchFamily="34" charset="0"/>
                <a:ea typeface="Tahoma" panose="020B0604030504040204" pitchFamily="34" charset="0"/>
                <a:cs typeface="Tahoma" panose="020B0604030504040204" pitchFamily="34" charset="0"/>
              </a:rPr>
              <a:t> Urgency of situation </a:t>
            </a:r>
          </a:p>
          <a:p>
            <a:endParaRPr lang="en-GB" dirty="0"/>
          </a:p>
        </p:txBody>
      </p:sp>
      <p:pic>
        <p:nvPicPr>
          <p:cNvPr id="5" name="Graphic 4" descr="Care outline">
            <a:extLst>
              <a:ext uri="{FF2B5EF4-FFF2-40B4-BE49-F238E27FC236}">
                <a16:creationId xmlns:a16="http://schemas.microsoft.com/office/drawing/2014/main" id="{FA842F83-2BE9-AB2E-9479-6DD3304837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046" y="1317133"/>
            <a:ext cx="991663" cy="991663"/>
          </a:xfrm>
          <a:prstGeom prst="rect">
            <a:avLst/>
          </a:prstGeom>
        </p:spPr>
      </p:pic>
    </p:spTree>
    <p:extLst>
      <p:ext uri="{BB962C8B-B14F-4D97-AF65-F5344CB8AC3E}">
        <p14:creationId xmlns:p14="http://schemas.microsoft.com/office/powerpoint/2010/main" val="186449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5"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6692629"/>
            <a:ext cx="12192000" cy="165371"/>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GB">
              <a:solidFill>
                <a:prstClr val="white"/>
              </a:solidFill>
              <a:latin typeface="Tahoma"/>
            </a:endParaRPr>
          </a:p>
        </p:txBody>
      </p:sp>
      <p:sp>
        <p:nvSpPr>
          <p:cNvPr id="4" name="Rectangle 3">
            <a:extLst>
              <a:ext uri="{FF2B5EF4-FFF2-40B4-BE49-F238E27FC236}">
                <a16:creationId xmlns:a16="http://schemas.microsoft.com/office/drawing/2014/main" id="{1B45A5D1-3362-AFF2-05C2-57212C045EF6}"/>
              </a:ext>
            </a:extLst>
          </p:cNvPr>
          <p:cNvSpPr/>
          <p:nvPr/>
        </p:nvSpPr>
        <p:spPr>
          <a:xfrm>
            <a:off x="-1" y="-19456"/>
            <a:ext cx="12192000" cy="165371"/>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en-GB">
              <a:solidFill>
                <a:prstClr val="white"/>
              </a:solidFill>
              <a:latin typeface="Tahoma"/>
            </a:endParaRPr>
          </a:p>
        </p:txBody>
      </p:sp>
      <p:sp>
        <p:nvSpPr>
          <p:cNvPr id="7" name="TextBox 6">
            <a:extLst>
              <a:ext uri="{FF2B5EF4-FFF2-40B4-BE49-F238E27FC236}">
                <a16:creationId xmlns:a16="http://schemas.microsoft.com/office/drawing/2014/main" id="{68924FB4-E114-F2B7-051D-7EE92B2FD1D8}"/>
              </a:ext>
            </a:extLst>
          </p:cNvPr>
          <p:cNvSpPr txBox="1"/>
          <p:nvPr/>
        </p:nvSpPr>
        <p:spPr>
          <a:xfrm>
            <a:off x="1027039" y="383551"/>
            <a:ext cx="9649839" cy="646331"/>
          </a:xfrm>
          <a:prstGeom prst="rect">
            <a:avLst/>
          </a:prstGeom>
          <a:noFill/>
        </p:spPr>
        <p:txBody>
          <a:bodyPr wrap="square" rtlCol="0">
            <a:spAutoFit/>
          </a:bodyPr>
          <a:lstStyle/>
          <a:p>
            <a:pPr defTabSz="609585">
              <a:defRPr/>
            </a:pPr>
            <a:r>
              <a:rPr lang="en-GB" sz="3600" b="1" dirty="0">
                <a:solidFill>
                  <a:srgbClr val="4A4A49"/>
                </a:solidFill>
                <a:latin typeface="Tahoma" panose="020B0604030504040204" pitchFamily="34" charset="0"/>
                <a:ea typeface="Tahoma" panose="020B0604030504040204" pitchFamily="34" charset="0"/>
                <a:cs typeface="Tahoma" panose="020B0604030504040204" pitchFamily="34" charset="0"/>
              </a:rPr>
              <a:t>Service Delivery Model</a:t>
            </a:r>
          </a:p>
        </p:txBody>
      </p:sp>
      <p:cxnSp>
        <p:nvCxnSpPr>
          <p:cNvPr id="9" name="Straight Connector 8">
            <a:extLst>
              <a:ext uri="{FF2B5EF4-FFF2-40B4-BE49-F238E27FC236}">
                <a16:creationId xmlns:a16="http://schemas.microsoft.com/office/drawing/2014/main" id="{4C1626FA-FBCF-0BE8-6DDC-3F06624ABD7E}"/>
              </a:ext>
            </a:extLst>
          </p:cNvPr>
          <p:cNvCxnSpPr/>
          <p:nvPr/>
        </p:nvCxnSpPr>
        <p:spPr>
          <a:xfrm>
            <a:off x="1147350" y="1130777"/>
            <a:ext cx="1410511" cy="0"/>
          </a:xfrm>
          <a:prstGeom prst="line">
            <a:avLst/>
          </a:prstGeom>
          <a:ln w="63500">
            <a:solidFill>
              <a:srgbClr val="008D9B"/>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16BEDFA0-000C-157F-F43A-6F507D570076}"/>
              </a:ext>
            </a:extLst>
          </p:cNvPr>
          <p:cNvGraphicFramePr>
            <a:graphicFrameLocks noGrp="1"/>
          </p:cNvGraphicFramePr>
          <p:nvPr/>
        </p:nvGraphicFramePr>
        <p:xfrm>
          <a:off x="7051717" y="3014209"/>
          <a:ext cx="4886282" cy="3533590"/>
        </p:xfrm>
        <a:graphic>
          <a:graphicData uri="http://schemas.openxmlformats.org/drawingml/2006/table">
            <a:tbl>
              <a:tblPr firstRow="1" firstCol="1" bandRow="1">
                <a:tableStyleId>{5C22544A-7EE6-4342-B048-85BDC9FD1C3A}</a:tableStyleId>
              </a:tblPr>
              <a:tblGrid>
                <a:gridCol w="1793345">
                  <a:extLst>
                    <a:ext uri="{9D8B030D-6E8A-4147-A177-3AD203B41FA5}">
                      <a16:colId xmlns:a16="http://schemas.microsoft.com/office/drawing/2014/main" val="3493596383"/>
                    </a:ext>
                  </a:extLst>
                </a:gridCol>
                <a:gridCol w="3092937">
                  <a:extLst>
                    <a:ext uri="{9D8B030D-6E8A-4147-A177-3AD203B41FA5}">
                      <a16:colId xmlns:a16="http://schemas.microsoft.com/office/drawing/2014/main" val="956402651"/>
                    </a:ext>
                  </a:extLst>
                </a:gridCol>
              </a:tblGrid>
              <a:tr h="440192">
                <a:tc>
                  <a:txBody>
                    <a:bodyPr/>
                    <a:lstStyle/>
                    <a:p>
                      <a:pPr>
                        <a:lnSpc>
                          <a:spcPct val="107000"/>
                        </a:lnSpc>
                        <a:spcAft>
                          <a:spcPts val="800"/>
                        </a:spcAft>
                      </a:pPr>
                      <a:r>
                        <a:rPr lang="en-US" sz="900">
                          <a:effectLst/>
                        </a:rPr>
                        <a:t>Responding to priority complaints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tc>
                  <a:txBody>
                    <a:bodyPr/>
                    <a:lstStyle/>
                    <a:p>
                      <a:pPr>
                        <a:lnSpc>
                          <a:spcPct val="107000"/>
                        </a:lnSpc>
                        <a:spcAft>
                          <a:spcPts val="800"/>
                        </a:spcAft>
                      </a:pPr>
                      <a:r>
                        <a:rPr lang="en-US" sz="900">
                          <a:effectLst/>
                        </a:rPr>
                        <a:t>95% of priority complaints are raised with supplier within 48 hours of being received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extLst>
                  <a:ext uri="{0D108BD9-81ED-4DB2-BD59-A6C34878D82A}">
                    <a16:rowId xmlns:a16="http://schemas.microsoft.com/office/drawing/2014/main" val="1999025033"/>
                  </a:ext>
                </a:extLst>
              </a:tr>
              <a:tr h="446104">
                <a:tc>
                  <a:txBody>
                    <a:bodyPr/>
                    <a:lstStyle/>
                    <a:p>
                      <a:pPr>
                        <a:lnSpc>
                          <a:spcPct val="107000"/>
                        </a:lnSpc>
                        <a:spcAft>
                          <a:spcPts val="800"/>
                        </a:spcAft>
                      </a:pPr>
                      <a:r>
                        <a:rPr lang="en-US" sz="900">
                          <a:effectLst/>
                        </a:rPr>
                        <a:t>Responding to complex complaints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tc>
                  <a:txBody>
                    <a:bodyPr/>
                    <a:lstStyle/>
                    <a:p>
                      <a:pPr>
                        <a:lnSpc>
                          <a:spcPct val="116000"/>
                        </a:lnSpc>
                        <a:spcAft>
                          <a:spcPts val="800"/>
                        </a:spcAft>
                      </a:pPr>
                      <a:r>
                        <a:rPr lang="en-US" sz="900">
                          <a:effectLst/>
                        </a:rPr>
                        <a:t>90% of complex complaints raised with supplier within 15 days of being received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extLst>
                  <a:ext uri="{0D108BD9-81ED-4DB2-BD59-A6C34878D82A}">
                    <a16:rowId xmlns:a16="http://schemas.microsoft.com/office/drawing/2014/main" val="3380555862"/>
                  </a:ext>
                </a:extLst>
              </a:tr>
              <a:tr h="637585">
                <a:tc>
                  <a:txBody>
                    <a:bodyPr/>
                    <a:lstStyle/>
                    <a:p>
                      <a:pPr>
                        <a:lnSpc>
                          <a:spcPct val="107000"/>
                        </a:lnSpc>
                        <a:spcAft>
                          <a:spcPts val="800"/>
                        </a:spcAft>
                      </a:pPr>
                      <a:r>
                        <a:rPr lang="en-US" sz="900">
                          <a:effectLst/>
                        </a:rPr>
                        <a:t>Case resolution timescales for domestic complex complaints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tc>
                  <a:txBody>
                    <a:bodyPr/>
                    <a:lstStyle/>
                    <a:p>
                      <a:pPr>
                        <a:lnSpc>
                          <a:spcPct val="107000"/>
                        </a:lnSpc>
                        <a:spcAft>
                          <a:spcPts val="800"/>
                        </a:spcAft>
                      </a:pPr>
                      <a:r>
                        <a:rPr lang="en-US" sz="900">
                          <a:effectLst/>
                        </a:rPr>
                        <a:t>80% of domestic complex complaints resolved within 85 days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extLst>
                  <a:ext uri="{0D108BD9-81ED-4DB2-BD59-A6C34878D82A}">
                    <a16:rowId xmlns:a16="http://schemas.microsoft.com/office/drawing/2014/main" val="2307450300"/>
                  </a:ext>
                </a:extLst>
              </a:tr>
              <a:tr h="538756">
                <a:tc>
                  <a:txBody>
                    <a:bodyPr/>
                    <a:lstStyle/>
                    <a:p>
                      <a:pPr>
                        <a:lnSpc>
                          <a:spcPct val="116000"/>
                        </a:lnSpc>
                        <a:spcAft>
                          <a:spcPts val="800"/>
                        </a:spcAft>
                      </a:pPr>
                      <a:r>
                        <a:rPr lang="en-US" sz="900">
                          <a:effectLst/>
                        </a:rPr>
                        <a:t>Case resolution timescales for priority complaints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tc>
                  <a:txBody>
                    <a:bodyPr/>
                    <a:lstStyle/>
                    <a:p>
                      <a:pPr>
                        <a:lnSpc>
                          <a:spcPct val="107000"/>
                        </a:lnSpc>
                        <a:spcAft>
                          <a:spcPts val="800"/>
                        </a:spcAft>
                      </a:pPr>
                      <a:r>
                        <a:rPr lang="en-US" sz="900">
                          <a:effectLst/>
                        </a:rPr>
                        <a:t> 75% of domestic priority complaints resolved within 28 days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extLst>
                  <a:ext uri="{0D108BD9-81ED-4DB2-BD59-A6C34878D82A}">
                    <a16:rowId xmlns:a16="http://schemas.microsoft.com/office/drawing/2014/main" val="517554937"/>
                  </a:ext>
                </a:extLst>
              </a:tr>
              <a:tr h="314445">
                <a:tc>
                  <a:txBody>
                    <a:bodyPr/>
                    <a:lstStyle/>
                    <a:p>
                      <a:pPr>
                        <a:lnSpc>
                          <a:spcPct val="116000"/>
                        </a:lnSpc>
                        <a:spcAft>
                          <a:spcPts val="800"/>
                        </a:spcAft>
                      </a:pPr>
                      <a:r>
                        <a:rPr lang="en-US" sz="900">
                          <a:effectLst/>
                        </a:rPr>
                        <a:t>Quality Assurance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tc>
                  <a:txBody>
                    <a:bodyPr/>
                    <a:lstStyle/>
                    <a:p>
                      <a:pPr>
                        <a:lnSpc>
                          <a:spcPct val="107000"/>
                        </a:lnSpc>
                        <a:spcAft>
                          <a:spcPts val="800"/>
                        </a:spcAft>
                      </a:pPr>
                      <a:r>
                        <a:rPr lang="en-US" sz="900">
                          <a:effectLst/>
                        </a:rPr>
                        <a:t>90% of cases checked meeting required quality standards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extLst>
                  <a:ext uri="{0D108BD9-81ED-4DB2-BD59-A6C34878D82A}">
                    <a16:rowId xmlns:a16="http://schemas.microsoft.com/office/drawing/2014/main" val="4235339078"/>
                  </a:ext>
                </a:extLst>
              </a:tr>
              <a:tr h="372325">
                <a:tc>
                  <a:txBody>
                    <a:bodyPr/>
                    <a:lstStyle/>
                    <a:p>
                      <a:pPr>
                        <a:lnSpc>
                          <a:spcPct val="116000"/>
                        </a:lnSpc>
                        <a:spcAft>
                          <a:spcPts val="800"/>
                        </a:spcAft>
                      </a:pPr>
                      <a:r>
                        <a:rPr lang="en-US" sz="900">
                          <a:effectLst/>
                        </a:rPr>
                        <a:t>Delivering Positive outcomes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tc>
                  <a:txBody>
                    <a:bodyPr/>
                    <a:lstStyle/>
                    <a:p>
                      <a:pPr>
                        <a:lnSpc>
                          <a:spcPct val="116000"/>
                        </a:lnSpc>
                        <a:spcAft>
                          <a:spcPts val="800"/>
                        </a:spcAft>
                      </a:pPr>
                      <a:r>
                        <a:rPr lang="en-US" sz="900">
                          <a:effectLst/>
                        </a:rPr>
                        <a:t>95% of domestic complaints resolved with a positive outcome/change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extLst>
                  <a:ext uri="{0D108BD9-81ED-4DB2-BD59-A6C34878D82A}">
                    <a16:rowId xmlns:a16="http://schemas.microsoft.com/office/drawing/2014/main" val="860419473"/>
                  </a:ext>
                </a:extLst>
              </a:tr>
              <a:tr h="784183">
                <a:tc>
                  <a:txBody>
                    <a:bodyPr/>
                    <a:lstStyle/>
                    <a:p>
                      <a:pPr>
                        <a:lnSpc>
                          <a:spcPct val="107000"/>
                        </a:lnSpc>
                        <a:spcAft>
                          <a:spcPts val="800"/>
                        </a:spcAft>
                      </a:pPr>
                      <a:r>
                        <a:rPr lang="en-US" sz="900">
                          <a:effectLst/>
                        </a:rPr>
                        <a:t>Staff morale and well-being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tc>
                  <a:txBody>
                    <a:bodyPr/>
                    <a:lstStyle/>
                    <a:p>
                      <a:pPr>
                        <a:lnSpc>
                          <a:spcPct val="116000"/>
                        </a:lnSpc>
                        <a:spcAft>
                          <a:spcPts val="800"/>
                        </a:spcAft>
                      </a:pPr>
                      <a:r>
                        <a:rPr lang="en-US" sz="900">
                          <a:effectLst/>
                        </a:rPr>
                        <a:t>75% of staff describing their current mental health and wellbeing as satisfactory </a:t>
                      </a:r>
                      <a:endParaRPr lang="en-GB" sz="1100">
                        <a:effectLst/>
                      </a:endParaRPr>
                    </a:p>
                    <a:p>
                      <a:pPr>
                        <a:lnSpc>
                          <a:spcPct val="116000"/>
                        </a:lnSpc>
                        <a:spcAft>
                          <a:spcPts val="800"/>
                        </a:spcAft>
                      </a:pPr>
                      <a:r>
                        <a:rPr lang="en-US" sz="900">
                          <a:effectLst/>
                        </a:rPr>
                        <a:t>75% of staff reporting they have a good sense of achievement from the work they do</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1768" marR="61768" marT="0" marB="0"/>
                </a:tc>
                <a:extLst>
                  <a:ext uri="{0D108BD9-81ED-4DB2-BD59-A6C34878D82A}">
                    <a16:rowId xmlns:a16="http://schemas.microsoft.com/office/drawing/2014/main" val="2710025973"/>
                  </a:ext>
                </a:extLst>
              </a:tr>
            </a:tbl>
          </a:graphicData>
        </a:graphic>
      </p:graphicFrame>
      <p:pic>
        <p:nvPicPr>
          <p:cNvPr id="11" name="Picture 10">
            <a:extLst>
              <a:ext uri="{FF2B5EF4-FFF2-40B4-BE49-F238E27FC236}">
                <a16:creationId xmlns:a16="http://schemas.microsoft.com/office/drawing/2014/main" id="{EBBCE50A-9017-FF91-6EA8-402873018108}"/>
              </a:ext>
            </a:extLst>
          </p:cNvPr>
          <p:cNvPicPr>
            <a:picLocks noChangeAspect="1"/>
          </p:cNvPicPr>
          <p:nvPr/>
        </p:nvPicPr>
        <p:blipFill rotWithShape="1">
          <a:blip r:embed="rId3"/>
          <a:srcRect l="15475" t="18069" r="44684" b="11656"/>
          <a:stretch/>
        </p:blipFill>
        <p:spPr>
          <a:xfrm>
            <a:off x="696686" y="1092742"/>
            <a:ext cx="4986807" cy="4981909"/>
          </a:xfrm>
          <a:prstGeom prst="rect">
            <a:avLst/>
          </a:prstGeom>
        </p:spPr>
      </p:pic>
      <p:pic>
        <p:nvPicPr>
          <p:cNvPr id="14" name="Picture 13">
            <a:extLst>
              <a:ext uri="{FF2B5EF4-FFF2-40B4-BE49-F238E27FC236}">
                <a16:creationId xmlns:a16="http://schemas.microsoft.com/office/drawing/2014/main" id="{AED039A5-A5B3-5379-04EB-0C866179F659}"/>
              </a:ext>
            </a:extLst>
          </p:cNvPr>
          <p:cNvPicPr>
            <a:picLocks noChangeAspect="1"/>
          </p:cNvPicPr>
          <p:nvPr/>
        </p:nvPicPr>
        <p:blipFill rotWithShape="1">
          <a:blip r:embed="rId4"/>
          <a:srcRect l="17460" t="30900" r="44762" b="33263"/>
          <a:stretch/>
        </p:blipFill>
        <p:spPr>
          <a:xfrm>
            <a:off x="6997124" y="553252"/>
            <a:ext cx="4605867" cy="2457739"/>
          </a:xfrm>
          <a:prstGeom prst="rect">
            <a:avLst/>
          </a:prstGeom>
        </p:spPr>
      </p:pic>
    </p:spTree>
    <p:extLst>
      <p:ext uri="{BB962C8B-B14F-4D97-AF65-F5344CB8AC3E}">
        <p14:creationId xmlns:p14="http://schemas.microsoft.com/office/powerpoint/2010/main" val="407002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corner&#10;&#10;Description automatically generated">
            <a:extLst>
              <a:ext uri="{FF2B5EF4-FFF2-40B4-BE49-F238E27FC236}">
                <a16:creationId xmlns:a16="http://schemas.microsoft.com/office/drawing/2014/main" id="{ED871F73-4FF6-5F86-95E2-18C85B8F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4" y="-1"/>
            <a:ext cx="3030245" cy="2871791"/>
          </a:xfrm>
          <a:prstGeom prst="rect">
            <a:avLst/>
          </a:prstGeom>
        </p:spPr>
      </p:pic>
      <p:sp>
        <p:nvSpPr>
          <p:cNvPr id="2" name="Rectangle 1">
            <a:extLst>
              <a:ext uri="{FF2B5EF4-FFF2-40B4-BE49-F238E27FC236}">
                <a16:creationId xmlns:a16="http://schemas.microsoft.com/office/drawing/2014/main" id="{0D84179A-9C6B-0DA8-1B05-0F3F150E0B57}"/>
              </a:ext>
            </a:extLst>
          </p:cNvPr>
          <p:cNvSpPr/>
          <p:nvPr/>
        </p:nvSpPr>
        <p:spPr>
          <a:xfrm>
            <a:off x="0" y="6692630"/>
            <a:ext cx="12192000" cy="165370"/>
          </a:xfrm>
          <a:prstGeom prst="rect">
            <a:avLst/>
          </a:prstGeom>
          <a:solidFill>
            <a:srgbClr val="00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blue circle with yellow text&#10;&#10;Description automatically generated">
            <a:extLst>
              <a:ext uri="{FF2B5EF4-FFF2-40B4-BE49-F238E27FC236}">
                <a16:creationId xmlns:a16="http://schemas.microsoft.com/office/drawing/2014/main" id="{E7D22567-4018-380A-0315-689661D9D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03" y="5322906"/>
            <a:ext cx="2225796" cy="1283239"/>
          </a:xfrm>
          <a:prstGeom prst="rect">
            <a:avLst/>
          </a:prstGeom>
        </p:spPr>
      </p:pic>
      <p:sp>
        <p:nvSpPr>
          <p:cNvPr id="5" name="TextBox 4">
            <a:extLst>
              <a:ext uri="{FF2B5EF4-FFF2-40B4-BE49-F238E27FC236}">
                <a16:creationId xmlns:a16="http://schemas.microsoft.com/office/drawing/2014/main" id="{C5E22BC5-5BBF-AEBA-7451-4A90077C7ED7}"/>
              </a:ext>
            </a:extLst>
          </p:cNvPr>
          <p:cNvSpPr txBox="1"/>
          <p:nvPr/>
        </p:nvSpPr>
        <p:spPr>
          <a:xfrm>
            <a:off x="486383" y="612843"/>
            <a:ext cx="96498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Demand 2023/24</a:t>
            </a:r>
          </a:p>
        </p:txBody>
      </p:sp>
      <p:pic>
        <p:nvPicPr>
          <p:cNvPr id="11" name="Graphic 10" descr="Chat with solid fill">
            <a:extLst>
              <a:ext uri="{FF2B5EF4-FFF2-40B4-BE49-F238E27FC236}">
                <a16:creationId xmlns:a16="http://schemas.microsoft.com/office/drawing/2014/main" id="{593E733A-B098-87DA-8217-8D128DF1C5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8672" y="612843"/>
            <a:ext cx="1656945" cy="1656945"/>
          </a:xfrm>
          <a:prstGeom prst="rect">
            <a:avLst/>
          </a:prstGeom>
        </p:spPr>
      </p:pic>
      <p:graphicFrame>
        <p:nvGraphicFramePr>
          <p:cNvPr id="13" name="TextBox 6">
            <a:extLst>
              <a:ext uri="{FF2B5EF4-FFF2-40B4-BE49-F238E27FC236}">
                <a16:creationId xmlns:a16="http://schemas.microsoft.com/office/drawing/2014/main" id="{D6A79C6E-A0A1-C1B4-4130-E681C6FFFA4E}"/>
              </a:ext>
            </a:extLst>
          </p:cNvPr>
          <p:cNvGraphicFramePr/>
          <p:nvPr/>
        </p:nvGraphicFramePr>
        <p:xfrm>
          <a:off x="618385" y="1325072"/>
          <a:ext cx="9129297" cy="28845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32A58A76-EAE4-FC80-D5A1-8C3E326B222E}"/>
              </a:ext>
            </a:extLst>
          </p:cNvPr>
          <p:cNvSpPr txBox="1"/>
          <p:nvPr/>
        </p:nvSpPr>
        <p:spPr>
          <a:xfrm>
            <a:off x="593388" y="4226074"/>
            <a:ext cx="9129296"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Financial Redress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Financial redress includes goodwill, reduction to account balances, guaranteed standards, payments and fuel vouchers. This is direct financial benefit of advice given, it does not take account of the indirect/preventative impact of positive outcomes delivered on other services and organisations budgets by achieving this financial redress.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Total redress for 2023/24 financial year =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£6,168,962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D964E7F-FD53-659B-6D5A-90A92403FF07}"/>
              </a:ext>
            </a:extLst>
          </p:cNvPr>
          <p:cNvPicPr>
            <a:picLocks noChangeAspect="1"/>
          </p:cNvPicPr>
          <p:nvPr/>
        </p:nvPicPr>
        <p:blipFill>
          <a:blip r:embed="rId11"/>
          <a:stretch>
            <a:fillRect/>
          </a:stretch>
        </p:blipFill>
        <p:spPr>
          <a:xfrm>
            <a:off x="618385" y="5605628"/>
            <a:ext cx="914479" cy="914479"/>
          </a:xfrm>
          <a:prstGeom prst="rect">
            <a:avLst/>
          </a:prstGeom>
        </p:spPr>
      </p:pic>
    </p:spTree>
    <p:extLst>
      <p:ext uri="{BB962C8B-B14F-4D97-AF65-F5344CB8AC3E}">
        <p14:creationId xmlns:p14="http://schemas.microsoft.com/office/powerpoint/2010/main" val="267146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4C59-18EF-44CF-3F39-264E3A71C911}"/>
              </a:ext>
            </a:extLst>
          </p:cNvPr>
          <p:cNvSpPr>
            <a:spLocks noGrp="1"/>
          </p:cNvSpPr>
          <p:nvPr>
            <p:ph type="title"/>
          </p:nvPr>
        </p:nvSpPr>
        <p:spPr>
          <a:xfrm>
            <a:off x="958346" y="451311"/>
            <a:ext cx="7200000" cy="1045882"/>
          </a:xfrm>
        </p:spPr>
        <p:txBody>
          <a:bodyPr/>
          <a:lstStyle/>
          <a:p>
            <a:r>
              <a:rPr lang="en-GB" sz="2667" dirty="0">
                <a:solidFill>
                  <a:schemeClr val="tx1">
                    <a:lumMod val="85000"/>
                    <a:lumOff val="15000"/>
                  </a:schemeClr>
                </a:solidFill>
                <a:latin typeface="Tahoma"/>
                <a:cs typeface="Tahoma"/>
              </a:rPr>
              <a:t>Customer Satisfaction Research</a:t>
            </a:r>
          </a:p>
        </p:txBody>
      </p:sp>
      <p:sp>
        <p:nvSpPr>
          <p:cNvPr id="7" name="TextBox 6">
            <a:extLst>
              <a:ext uri="{FF2B5EF4-FFF2-40B4-BE49-F238E27FC236}">
                <a16:creationId xmlns:a16="http://schemas.microsoft.com/office/drawing/2014/main" id="{8C3685AD-59FD-BAA2-605A-6CE26E527194}"/>
              </a:ext>
            </a:extLst>
          </p:cNvPr>
          <p:cNvSpPr txBox="1"/>
          <p:nvPr/>
        </p:nvSpPr>
        <p:spPr>
          <a:xfrm>
            <a:off x="6764784" y="4374709"/>
            <a:ext cx="264554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A4A49"/>
                </a:solidFill>
                <a:effectLst/>
                <a:uLnTx/>
                <a:uFillTx/>
                <a:latin typeface="Tahoma"/>
                <a:ea typeface="+mn-ea"/>
                <a:cs typeface="+mn-cs"/>
              </a:rPr>
              <a:t>“I’ve never had help like it. It was </a:t>
            </a:r>
            <a:r>
              <a:rPr kumimoji="0" lang="en-GB" sz="1400" b="0" i="0" u="none" strike="noStrike" kern="1200" cap="none" spc="0" normalizeH="0" baseline="0" noProof="0" dirty="0" err="1">
                <a:ln>
                  <a:noFill/>
                </a:ln>
                <a:solidFill>
                  <a:srgbClr val="4A4A49"/>
                </a:solidFill>
                <a:effectLst/>
                <a:uLnTx/>
                <a:uFillTx/>
                <a:latin typeface="Tahoma"/>
                <a:ea typeface="+mn-ea"/>
                <a:cs typeface="+mn-cs"/>
              </a:rPr>
              <a:t>bish</a:t>
            </a:r>
            <a:r>
              <a:rPr kumimoji="0" lang="en-GB" sz="1400" b="0" i="0" u="none" strike="noStrike" kern="1200" cap="none" spc="0" normalizeH="0" baseline="0" noProof="0" dirty="0">
                <a:ln>
                  <a:noFill/>
                </a:ln>
                <a:solidFill>
                  <a:srgbClr val="4A4A49"/>
                </a:solidFill>
                <a:effectLst/>
                <a:uLnTx/>
                <a:uFillTx/>
                <a:latin typeface="Tahoma"/>
                <a:ea typeface="+mn-ea"/>
                <a:cs typeface="+mn-cs"/>
              </a:rPr>
              <a:t> bash bosh. It’s the most helpful anyone’s ever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A4A49"/>
                </a:solidFill>
                <a:effectLst/>
                <a:uLnTx/>
                <a:uFillTx/>
                <a:latin typeface="Tahoma"/>
                <a:ea typeface="+mn-ea"/>
                <a:cs typeface="+mn-cs"/>
              </a:rPr>
              <a:t>been with me.”</a:t>
            </a:r>
          </a:p>
        </p:txBody>
      </p:sp>
      <p:pic>
        <p:nvPicPr>
          <p:cNvPr id="9" name="Picture 8">
            <a:extLst>
              <a:ext uri="{FF2B5EF4-FFF2-40B4-BE49-F238E27FC236}">
                <a16:creationId xmlns:a16="http://schemas.microsoft.com/office/drawing/2014/main" id="{CCC9784F-F7DC-F206-8E79-422155759301}"/>
              </a:ext>
            </a:extLst>
          </p:cNvPr>
          <p:cNvPicPr>
            <a:picLocks noChangeAspect="1"/>
          </p:cNvPicPr>
          <p:nvPr/>
        </p:nvPicPr>
        <p:blipFill>
          <a:blip r:embed="rId3"/>
          <a:stretch>
            <a:fillRect/>
          </a:stretch>
        </p:blipFill>
        <p:spPr>
          <a:xfrm>
            <a:off x="958346" y="2158775"/>
            <a:ext cx="5490056" cy="4106879"/>
          </a:xfrm>
          <a:prstGeom prst="rect">
            <a:avLst/>
          </a:prstGeom>
        </p:spPr>
      </p:pic>
      <p:sp>
        <p:nvSpPr>
          <p:cNvPr id="11" name="TextBox 10">
            <a:extLst>
              <a:ext uri="{FF2B5EF4-FFF2-40B4-BE49-F238E27FC236}">
                <a16:creationId xmlns:a16="http://schemas.microsoft.com/office/drawing/2014/main" id="{A8ABF9F0-3CA3-2EDA-603E-ED0894D26691}"/>
              </a:ext>
            </a:extLst>
          </p:cNvPr>
          <p:cNvSpPr txBox="1"/>
          <p:nvPr/>
        </p:nvSpPr>
        <p:spPr>
          <a:xfrm>
            <a:off x="6764784" y="2623633"/>
            <a:ext cx="2942112"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A4A49"/>
                </a:solidFill>
                <a:effectLst/>
                <a:uLnTx/>
                <a:uFillTx/>
                <a:latin typeface="Tahoma"/>
                <a:ea typeface="+mn-ea"/>
                <a:cs typeface="+mn-cs"/>
              </a:rPr>
              <a:t>“I had no gas or electric left and was struggling and he was so helpful and helped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A4A49"/>
                </a:solidFill>
                <a:effectLst/>
                <a:uLnTx/>
                <a:uFillTx/>
                <a:latin typeface="Tahoma"/>
                <a:ea typeface="+mn-ea"/>
                <a:cs typeface="+mn-cs"/>
              </a:rPr>
              <a:t>keep warm and I didn’t know I could get such help so thank you.”</a:t>
            </a:r>
          </a:p>
        </p:txBody>
      </p:sp>
    </p:spTree>
    <p:extLst>
      <p:ext uri="{BB962C8B-B14F-4D97-AF65-F5344CB8AC3E}">
        <p14:creationId xmlns:p14="http://schemas.microsoft.com/office/powerpoint/2010/main" val="52880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02A5E-A154-3A89-1989-742080D5EECE}"/>
              </a:ext>
            </a:extLst>
          </p:cNvPr>
          <p:cNvSpPr txBox="1"/>
          <p:nvPr/>
        </p:nvSpPr>
        <p:spPr>
          <a:xfrm>
            <a:off x="286784" y="72761"/>
            <a:ext cx="8606116" cy="533544"/>
          </a:xfrm>
          <a:prstGeom prst="rect">
            <a:avLst/>
          </a:prstGeom>
          <a:solidFill>
            <a:schemeClr val="bg1"/>
          </a:solidFill>
        </p:spPr>
        <p:txBody>
          <a:bodyPr wrap="square" lIns="121920" tIns="60960" rIns="121920" bIns="6096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8D9B"/>
                </a:solidFill>
                <a:effectLst/>
                <a:uLnTx/>
                <a:uFillTx/>
                <a:latin typeface="Tahoma"/>
                <a:ea typeface="Tahoma"/>
                <a:cs typeface="Tahoma"/>
              </a:rPr>
              <a:t>Operational</a:t>
            </a:r>
            <a:r>
              <a:rPr kumimoji="0" lang="en-US" sz="2400" b="1" i="0" u="none" strike="noStrike" kern="1200" cap="none" spc="0" normalizeH="0" baseline="0" noProof="0" dirty="0">
                <a:ln>
                  <a:noFill/>
                </a:ln>
                <a:solidFill>
                  <a:srgbClr val="008D9B"/>
                </a:solidFill>
                <a:effectLst/>
                <a:uLnTx/>
                <a:uFillTx/>
                <a:latin typeface="Tahoma"/>
                <a:ea typeface="Tahoma"/>
                <a:cs typeface="Tahoma"/>
              </a:rPr>
              <a:t> Development</a:t>
            </a:r>
          </a:p>
        </p:txBody>
      </p:sp>
      <p:sp>
        <p:nvSpPr>
          <p:cNvPr id="9" name="TextBox 8">
            <a:extLst>
              <a:ext uri="{FF2B5EF4-FFF2-40B4-BE49-F238E27FC236}">
                <a16:creationId xmlns:a16="http://schemas.microsoft.com/office/drawing/2014/main" id="{9A770A9A-28DD-6C61-26F4-12D81D998387}"/>
              </a:ext>
            </a:extLst>
          </p:cNvPr>
          <p:cNvSpPr txBox="1"/>
          <p:nvPr/>
        </p:nvSpPr>
        <p:spPr>
          <a:xfrm>
            <a:off x="286784" y="695019"/>
            <a:ext cx="11537664" cy="3395866"/>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Building on implementation of new case management system - Microsoft Dynamics (D365) </a:t>
            </a: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EHU Supplier Portal Development – initial feedback in development. Planning for phase 2 to follow in Autumn.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CivTech</a:t>
            </a:r>
            <a:r>
              <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Scottish Government Tech Accelerator </a:t>
            </a:r>
            <a:r>
              <a:rPr kumimoji="0" lang="en-US" sz="1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Programme</a:t>
            </a: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that brings the public, private and third sectors together to build things that make people’s lives better. </a:t>
            </a:r>
            <a:r>
              <a:rPr kumimoji="0" lang="en-US" sz="1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CivTech</a:t>
            </a: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is designed to create digital solutions to public sector problems as quickly and effectively as possible</a:t>
            </a: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EHU Challenge: </a:t>
            </a:r>
            <a:r>
              <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How can technology help to quickly identify and </a:t>
            </a:r>
            <a:r>
              <a:rPr kumimoji="0" lang="en-US" sz="1400" b="1"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prioritise</a:t>
            </a:r>
            <a:r>
              <a:rPr kumimoji="0" lang="en-US"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support for people in the most vulnerable situations’ </a:t>
            </a:r>
            <a:r>
              <a:rPr kumimoji="0" lang="en-US" sz="1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CivTech</a:t>
            </a: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 Challenge 8.1 — Identifying and </a:t>
            </a:r>
            <a:r>
              <a:rPr kumimoji="0" lang="en-US" sz="1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prioritising</a:t>
            </a: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 support — </a:t>
            </a:r>
            <a:r>
              <a:rPr kumimoji="0" lang="en-US" sz="14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CivTech</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Working with </a:t>
            </a:r>
            <a:r>
              <a:rPr kumimoji="0" lang="en-US" sz="1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HelpFirst</a:t>
            </a: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to implement 2 main features using AI – </a:t>
            </a:r>
            <a:r>
              <a:rPr kumimoji="0" lang="en-US" sz="14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HelpFirst</a:t>
            </a:r>
            <a:r>
              <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Score and Risk Alerts</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80990" marR="0" lvl="0" indent="-380990" algn="l" defTabSz="609585"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image">
            <a:extLst>
              <a:ext uri="{FF2B5EF4-FFF2-40B4-BE49-F238E27FC236}">
                <a16:creationId xmlns:a16="http://schemas.microsoft.com/office/drawing/2014/main" id="{9DCA336C-5AC4-D456-9413-EF84F10818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3" t="7455"/>
          <a:stretch/>
        </p:blipFill>
        <p:spPr bwMode="auto">
          <a:xfrm>
            <a:off x="2257248" y="3999405"/>
            <a:ext cx="4665187" cy="2731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FD1676D3-2A7A-863F-82E5-47615AEFA6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35" r="2934"/>
          <a:stretch/>
        </p:blipFill>
        <p:spPr bwMode="auto">
          <a:xfrm>
            <a:off x="7159261" y="3995295"/>
            <a:ext cx="4665187" cy="2731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03AEA8CF-B03C-FCD5-804F-2B094E72ADF1}"/>
              </a:ext>
            </a:extLst>
          </p:cNvPr>
          <p:cNvCxnSpPr>
            <a:cxnSpLocks/>
          </p:cNvCxnSpPr>
          <p:nvPr/>
        </p:nvCxnSpPr>
        <p:spPr>
          <a:xfrm flipH="1">
            <a:off x="4626224" y="3568823"/>
            <a:ext cx="2076417" cy="1089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5C8B815-AFB3-0F73-C3DA-65F030B3619F}"/>
              </a:ext>
            </a:extLst>
          </p:cNvPr>
          <p:cNvCxnSpPr>
            <a:cxnSpLocks/>
          </p:cNvCxnSpPr>
          <p:nvPr/>
        </p:nvCxnSpPr>
        <p:spPr>
          <a:xfrm>
            <a:off x="7683862" y="3568823"/>
            <a:ext cx="0" cy="14420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764BE507-C22F-C684-D8C0-110C9D8762DE}"/>
              </a:ext>
            </a:extLst>
          </p:cNvPr>
          <p:cNvPicPr>
            <a:picLocks noChangeAspect="1"/>
          </p:cNvPicPr>
          <p:nvPr/>
        </p:nvPicPr>
        <p:blipFill>
          <a:blip r:embed="rId6"/>
          <a:stretch>
            <a:fillRect/>
          </a:stretch>
        </p:blipFill>
        <p:spPr>
          <a:xfrm>
            <a:off x="186210" y="3989802"/>
            <a:ext cx="1952625" cy="600075"/>
          </a:xfrm>
          <a:prstGeom prst="rect">
            <a:avLst/>
          </a:prstGeom>
        </p:spPr>
      </p:pic>
    </p:spTree>
    <p:extLst>
      <p:ext uri="{BB962C8B-B14F-4D97-AF65-F5344CB8AC3E}">
        <p14:creationId xmlns:p14="http://schemas.microsoft.com/office/powerpoint/2010/main" val="45539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AS powerpoint template May 2018">
  <a:themeElements>
    <a:clrScheme name="Citizens Advice colour theme">
      <a:dk1>
        <a:srgbClr val="4A4A49"/>
      </a:dk1>
      <a:lt1>
        <a:sysClr val="window" lastClr="FFFFFF"/>
      </a:lt1>
      <a:dk2>
        <a:srgbClr val="44546A"/>
      </a:dk2>
      <a:lt2>
        <a:srgbClr val="E7E6E6"/>
      </a:lt2>
      <a:accent1>
        <a:srgbClr val="0052A1"/>
      </a:accent1>
      <a:accent2>
        <a:srgbClr val="00A5C2"/>
      </a:accent2>
      <a:accent3>
        <a:srgbClr val="008697"/>
      </a:accent3>
      <a:accent4>
        <a:srgbClr val="FFC000"/>
      </a:accent4>
      <a:accent5>
        <a:srgbClr val="5B9BD5"/>
      </a:accent5>
      <a:accent6>
        <a:srgbClr val="70AD47"/>
      </a:accent6>
      <a:hlink>
        <a:srgbClr val="0563C1"/>
      </a:hlink>
      <a:folHlink>
        <a:srgbClr val="954F72"/>
      </a:folHlink>
    </a:clrScheme>
    <a:fontScheme name="Citizens Advice font theme">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_PowerPoint template.potx" id="{4AFAD547-9FFC-4E3E-A5BF-668772B78632}" vid="{038054CA-DAB7-4046-AD06-7563F757B69B}"/>
    </a:ext>
  </a:extLst>
</a:theme>
</file>

<file path=ppt/theme/theme3.xml><?xml version="1.0" encoding="utf-8"?>
<a:theme xmlns:a="http://schemas.openxmlformats.org/drawingml/2006/main" name="1_CAS powerpoint template May 2018">
  <a:themeElements>
    <a:clrScheme name="Citizens Advice colour theme">
      <a:dk1>
        <a:srgbClr val="4A4A49"/>
      </a:dk1>
      <a:lt1>
        <a:sysClr val="window" lastClr="FFFFFF"/>
      </a:lt1>
      <a:dk2>
        <a:srgbClr val="44546A"/>
      </a:dk2>
      <a:lt2>
        <a:srgbClr val="E7E6E6"/>
      </a:lt2>
      <a:accent1>
        <a:srgbClr val="0052A1"/>
      </a:accent1>
      <a:accent2>
        <a:srgbClr val="00A5C2"/>
      </a:accent2>
      <a:accent3>
        <a:srgbClr val="008697"/>
      </a:accent3>
      <a:accent4>
        <a:srgbClr val="FFC000"/>
      </a:accent4>
      <a:accent5>
        <a:srgbClr val="5B9BD5"/>
      </a:accent5>
      <a:accent6>
        <a:srgbClr val="70AD47"/>
      </a:accent6>
      <a:hlink>
        <a:srgbClr val="0563C1"/>
      </a:hlink>
      <a:folHlink>
        <a:srgbClr val="954F72"/>
      </a:folHlink>
    </a:clrScheme>
    <a:fontScheme name="Citizens Advice font theme">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_PowerPoint template.potx" id="{4AFAD547-9FFC-4E3E-A5BF-668772B78632}" vid="{038054CA-DAB7-4046-AD06-7563F757B6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4003d8-189c-4848-b6f8-25bad7f35840">
      <Terms xmlns="http://schemas.microsoft.com/office/infopath/2007/PartnerControls"/>
    </lcf76f155ced4ddcb4097134ff3c332f>
    <TaxCatchAll xmlns="5c42ad33-de3f-4e14-a3fb-8018ffda06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821D8D7D19C24F993AB204CCB9600A" ma:contentTypeVersion="18" ma:contentTypeDescription="Create a new document." ma:contentTypeScope="" ma:versionID="1901fb10c9a78fda49f8756d7aafcbec">
  <xsd:schema xmlns:xsd="http://www.w3.org/2001/XMLSchema" xmlns:xs="http://www.w3.org/2001/XMLSchema" xmlns:p="http://schemas.microsoft.com/office/2006/metadata/properties" xmlns:ns2="f14003d8-189c-4848-b6f8-25bad7f35840" xmlns:ns3="5c42ad33-de3f-4e14-a3fb-8018ffda0643" targetNamespace="http://schemas.microsoft.com/office/2006/metadata/properties" ma:root="true" ma:fieldsID="1030a8efbaa9403715f77a077ab4cb25" ns2:_="" ns3:_="">
    <xsd:import namespace="f14003d8-189c-4848-b6f8-25bad7f35840"/>
    <xsd:import namespace="5c42ad33-de3f-4e14-a3fb-8018ffda06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003d8-189c-4848-b6f8-25bad7f35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87210c4-0f34-4e39-992d-7958429ab79d"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2ad33-de3f-4e14-a3fb-8018ffda064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2f1ec76-99e2-4bc2-ba28-e79a324efdd6}" ma:internalName="TaxCatchAll" ma:showField="CatchAllData" ma:web="5c42ad33-de3f-4e14-a3fb-8018ffda06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41EA1-158A-4881-A160-B675AA6B9268}">
  <ds:schemaRefs>
    <ds:schemaRef ds:uri="http://schemas.microsoft.com/office/infopath/2007/PartnerControls"/>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5c42ad33-de3f-4e14-a3fb-8018ffda0643"/>
    <ds:schemaRef ds:uri="f14003d8-189c-4848-b6f8-25bad7f35840"/>
    <ds:schemaRef ds:uri="http://purl.org/dc/dcmitype/"/>
  </ds:schemaRefs>
</ds:datastoreItem>
</file>

<file path=customXml/itemProps2.xml><?xml version="1.0" encoding="utf-8"?>
<ds:datastoreItem xmlns:ds="http://schemas.openxmlformats.org/officeDocument/2006/customXml" ds:itemID="{52FF433A-E581-4A23-AD2D-64FC39E87810}">
  <ds:schemaRefs>
    <ds:schemaRef ds:uri="http://schemas.microsoft.com/sharepoint/v3/contenttype/forms"/>
  </ds:schemaRefs>
</ds:datastoreItem>
</file>

<file path=customXml/itemProps3.xml><?xml version="1.0" encoding="utf-8"?>
<ds:datastoreItem xmlns:ds="http://schemas.openxmlformats.org/officeDocument/2006/customXml" ds:itemID="{407B26F9-CF10-401D-9753-CAF50D1BE71D}">
  <ds:schemaRefs>
    <ds:schemaRef ds:uri="5c42ad33-de3f-4e14-a3fb-8018ffda0643"/>
    <ds:schemaRef ds:uri="f14003d8-189c-4848-b6f8-25bad7f358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533</TotalTime>
  <Words>2300</Words>
  <Application>Microsoft Office PowerPoint</Application>
  <PresentationFormat>Widescreen</PresentationFormat>
  <Paragraphs>224</Paragraphs>
  <Slides>23</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Cambria</vt:lpstr>
      <vt:lpstr>Symbol</vt:lpstr>
      <vt:lpstr>Tahoma</vt:lpstr>
      <vt:lpstr>Times New Roman</vt:lpstr>
      <vt:lpstr>Office Theme</vt:lpstr>
      <vt:lpstr>CAS powerpoint template May 2018</vt:lpstr>
      <vt:lpstr>1_CAS powerpoint template May 2018</vt:lpstr>
      <vt:lpstr>PowerPoint Presentation</vt:lpstr>
      <vt:lpstr>PowerPoint Presentation</vt:lpstr>
      <vt:lpstr>PowerPoint Presentation</vt:lpstr>
      <vt:lpstr>PowerPoint Presentation</vt:lpstr>
      <vt:lpstr>How we define vulnerability?</vt:lpstr>
      <vt:lpstr>PowerPoint Presentation</vt:lpstr>
      <vt:lpstr>PowerPoint Presentation</vt:lpstr>
      <vt:lpstr>Customer Satisfaction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Palfreyman</dc:creator>
  <cp:lastModifiedBy>Angus McMillan</cp:lastModifiedBy>
  <cp:revision>219</cp:revision>
  <dcterms:created xsi:type="dcterms:W3CDTF">2023-02-17T11:26:43Z</dcterms:created>
  <dcterms:modified xsi:type="dcterms:W3CDTF">2024-07-17T11:24:04Z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0x01010038821D8D7D19C24F993AB204CCB9600A</vt:lpwstr>
  </property>
  <property fmtid="{D5CDD505-2E9C-101B-9397-08002B2CF9AE}" pid="3" name="MediaServiceImageTags">
    <vt:lpwstr/>
  </property>
</Properties>
</file>