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90" r:id="rId5"/>
    <p:sldId id="296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per Grainne" initials="RG" lastIdx="2" clrIdx="0">
    <p:extLst>
      <p:ext uri="{19B8F6BF-5375-455C-9EA6-DF929625EA0E}">
        <p15:presenceInfo xmlns:p15="http://schemas.microsoft.com/office/powerpoint/2012/main" userId="Roper Grainn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9" autoAdjust="0"/>
    <p:restoredTop sz="82298" autoAdjust="0"/>
  </p:normalViewPr>
  <p:slideViewPr>
    <p:cSldViewPr snapToGrid="0">
      <p:cViewPr varScale="1">
        <p:scale>
          <a:sx n="75" d="100"/>
          <a:sy n="75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47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24513-EBA4-4CB9-AA42-C656EFA11EB0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6600" y="1174750"/>
            <a:ext cx="5629275" cy="31670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71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C017-1E5F-4A2E-ABBB-8D95E745AD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26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4C017-1E5F-4A2E-ABBB-8D95E745AD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28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4C017-1E5F-4A2E-ABBB-8D95E745AD0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27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BA136A6-3D72-FC41-8F19-F118C37EBADC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714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73A89E-537E-D14F-9146-A5C25C4C2E1F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023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0D1286-807C-3D45-912F-8385CAF075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79CCFF-E24C-9040-9FDA-38DCCC58A8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FBB834F-7D71-EF44-A011-1334CECC8F3E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298D4-F959-334E-8A7D-E361B6FCEEEC}"/>
              </a:ext>
            </a:extLst>
          </p:cNvPr>
          <p:cNvSpPr txBox="1"/>
          <p:nvPr userDrawn="1"/>
        </p:nvSpPr>
        <p:spPr>
          <a:xfrm>
            <a:off x="450938" y="2329841"/>
            <a:ext cx="464715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ontserrat SemiBold" pitchFamily="2" charset="77"/>
              </a:rPr>
              <a:t>The voice for</a:t>
            </a:r>
          </a:p>
          <a:p>
            <a:r>
              <a:rPr lang="en-US" sz="4000" b="1" dirty="0">
                <a:solidFill>
                  <a:schemeClr val="bg1"/>
                </a:solidFill>
                <a:latin typeface="Montserrat SemiBold" pitchFamily="2" charset="77"/>
              </a:rPr>
              <a:t>water consumers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6C6AED-214D-C945-81A3-58B7DB8EDF3F}"/>
              </a:ext>
            </a:extLst>
          </p:cNvPr>
          <p:cNvSpPr txBox="1"/>
          <p:nvPr userDrawn="1"/>
        </p:nvSpPr>
        <p:spPr>
          <a:xfrm>
            <a:off x="450937" y="3688689"/>
            <a:ext cx="4647155" cy="3131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Montserrat Medium" pitchFamily="2" charset="77"/>
              </a:rPr>
              <a:t>We’re here to help you</a:t>
            </a:r>
          </a:p>
        </p:txBody>
      </p:sp>
    </p:spTree>
    <p:extLst>
      <p:ext uri="{BB962C8B-B14F-4D97-AF65-F5344CB8AC3E}">
        <p14:creationId xmlns:p14="http://schemas.microsoft.com/office/powerpoint/2010/main" val="3189853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DBA4A3-3D41-B84C-BCEC-404CEC2BD50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" y="0"/>
            <a:ext cx="12191992" cy="14500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D54AA5C-0E95-F94C-9826-E0D9698D1037}"/>
              </a:ext>
            </a:extLst>
          </p:cNvPr>
          <p:cNvSpPr txBox="1"/>
          <p:nvPr userDrawn="1"/>
        </p:nvSpPr>
        <p:spPr>
          <a:xfrm>
            <a:off x="417534" y="948365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sz="14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558712-92F8-BC4D-AC79-585AD5E8C0A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500" y="286284"/>
            <a:ext cx="1763738" cy="87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14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E1DCDBC-AD4F-5F40-8B52-FAB701312C20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rgbClr val="023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787197-7D2A-324D-8EC5-4865FCBB5A4B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714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199EEC-0063-D147-9185-DBA348035C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AAFBAA-4BD7-1549-A1F4-1228ACCB1A1F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B454FD-4536-5747-B27B-6A15275B6186}"/>
              </a:ext>
            </a:extLst>
          </p:cNvPr>
          <p:cNvSpPr txBox="1"/>
          <p:nvPr userDrawn="1"/>
        </p:nvSpPr>
        <p:spPr>
          <a:xfrm>
            <a:off x="450938" y="2943616"/>
            <a:ext cx="464715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Montserrat SemiBold" pitchFamily="2" charset="77"/>
              </a:rPr>
              <a:t>Thank you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8B1B937-5D74-9948-BB59-0F333FB68CB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29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738B5F-44C4-6949-B0B9-B39C8EECE5C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3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5C55F8-D478-944F-A436-C1CF8A9054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20" y="0"/>
            <a:ext cx="1085588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C0F780-0422-EC4E-8D5A-8A82E0165A5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63B2DB9-D442-4A4A-9F44-B564DCC00BCA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80623" y="2593170"/>
            <a:ext cx="609063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/>
                </a:solidFill>
                <a:latin typeface="Montserrat SemiBold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Title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79438" y="4146550"/>
            <a:ext cx="540923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ontserrat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18615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FC3E5E5-EEC0-8445-9D45-9A7F1BC60FA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140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051EB4-ABA4-3447-A5FB-20476BC6FC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F79A5A8-C218-4844-A90F-1BA77E28DE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7105B2-E4AF-1440-B48F-AC345CCC684C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Montserrat Medium" pitchFamily="2" charset="77"/>
              </a:rPr>
              <a:t>ccwater.org.uk</a:t>
            </a:r>
            <a:endParaRPr lang="en-US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80623" y="2593170"/>
            <a:ext cx="609063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/>
                </a:solidFill>
                <a:latin typeface="Montserrat SemiBold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Title</a:t>
            </a:r>
            <a:endParaRPr lang="en-GB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79438" y="4146550"/>
            <a:ext cx="540923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ontserrat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3809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person, indoor, holding, young&#10;&#10;Description automatically generated">
            <a:extLst>
              <a:ext uri="{FF2B5EF4-FFF2-40B4-BE49-F238E27FC236}">
                <a16:creationId xmlns:a16="http://schemas.microsoft.com/office/drawing/2014/main" id="{290B5057-3513-D14B-9D1B-3842AC8AA0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9287E6-6376-AF40-8254-4E77557760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36119" y="0"/>
            <a:ext cx="10855880" cy="68579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07DC37-B0DF-8F4F-8745-42C2BFB91F9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9887" y="416264"/>
            <a:ext cx="2486591" cy="123717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654AF60-3B7C-364D-8CD5-4EFC51C7551B}"/>
              </a:ext>
            </a:extLst>
          </p:cNvPr>
          <p:cNvSpPr txBox="1"/>
          <p:nvPr userDrawn="1"/>
        </p:nvSpPr>
        <p:spPr>
          <a:xfrm>
            <a:off x="9131475" y="6100175"/>
            <a:ext cx="264299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80623" y="2593170"/>
            <a:ext cx="6090633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/>
                </a:solidFill>
                <a:latin typeface="Montserrat SemiBold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 err="1"/>
              <a:t>Title</a:t>
            </a:r>
            <a:endParaRPr lang="en-GB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79438" y="4146550"/>
            <a:ext cx="540923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Montserrat Medium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0217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Montserrat SemiBold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906F127-B9B2-0246-B757-34B712252E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80475"/>
            <a:ext cx="12192000" cy="8775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AFAE8F-F9D0-BB46-BBFC-B140A3DBBC2D}"/>
              </a:ext>
            </a:extLst>
          </p:cNvPr>
          <p:cNvSpPr txBox="1"/>
          <p:nvPr userDrawn="1"/>
        </p:nvSpPr>
        <p:spPr>
          <a:xfrm>
            <a:off x="9131475" y="6280737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sz="14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B2D1DF-22A0-BC41-8789-513DCE2BE5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499" y="291005"/>
            <a:ext cx="1763740" cy="8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25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04D712-BC8E-774B-A2BA-8510BEBBDB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5980475"/>
            <a:ext cx="12191996" cy="877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266B465-BDBD-5247-8D78-D05F09F0AF1C}"/>
              </a:ext>
            </a:extLst>
          </p:cNvPr>
          <p:cNvSpPr txBox="1"/>
          <p:nvPr userDrawn="1"/>
        </p:nvSpPr>
        <p:spPr>
          <a:xfrm>
            <a:off x="9131475" y="6280737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sz="14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63056C4-B1E6-1B43-A934-CDD7B86C81E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499" y="291005"/>
            <a:ext cx="1763740" cy="8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68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Montserrat SemiBold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2E2E2-F6B0-4744-8A9B-1A0C1DF39DD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5980475"/>
            <a:ext cx="12191996" cy="8775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2CEA14-9A9E-324C-9E85-6AF627548101}"/>
              </a:ext>
            </a:extLst>
          </p:cNvPr>
          <p:cNvSpPr txBox="1"/>
          <p:nvPr userDrawn="1"/>
        </p:nvSpPr>
        <p:spPr>
          <a:xfrm>
            <a:off x="9131475" y="6280737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sz="14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EA516A-441B-2C41-AAF0-A3C528BA6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499" y="291005"/>
            <a:ext cx="1763740" cy="87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10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FF2D667-5D38-3644-9AC5-8E72FA4919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14500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8DC40A-9671-AC40-855A-683D51E209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500" y="286284"/>
            <a:ext cx="1763738" cy="8775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8ED5AF-1825-A144-9782-A6474CA7E98B}"/>
              </a:ext>
            </a:extLst>
          </p:cNvPr>
          <p:cNvSpPr txBox="1"/>
          <p:nvPr userDrawn="1"/>
        </p:nvSpPr>
        <p:spPr>
          <a:xfrm>
            <a:off x="417534" y="948365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sz="1400" dirty="0">
              <a:solidFill>
                <a:schemeClr val="bg1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8950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4E3E116-8799-4B43-8B5D-AB6943CF76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14500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00C075A-7E1D-E347-B537-9A51A83AA9B1}"/>
              </a:ext>
            </a:extLst>
          </p:cNvPr>
          <p:cNvSpPr txBox="1"/>
          <p:nvPr userDrawn="1"/>
        </p:nvSpPr>
        <p:spPr>
          <a:xfrm>
            <a:off x="417534" y="948365"/>
            <a:ext cx="2642991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Montserrat Medium" pitchFamily="2" charset="77"/>
              </a:rPr>
              <a:t>ccw.org.uk</a:t>
            </a:r>
            <a:endParaRPr lang="en-US" sz="1400" dirty="0">
              <a:solidFill>
                <a:schemeClr val="bg1"/>
              </a:solidFill>
              <a:latin typeface="Montserrat Medium" pitchFamily="2" charset="7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1E7A2A-8BCC-FB41-BB47-A3551F7B7F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0500" y="286284"/>
            <a:ext cx="1763738" cy="87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7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13078-76B7-4055-9569-1D93F06AD97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EE493-109C-4B6C-8BA4-A3E63BB0B5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33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49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53" y="68580"/>
            <a:ext cx="10806667" cy="132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+mn-lt"/>
              </a:rPr>
              <a:t>Reviewing the Guaranteed Standards Scheme</a:t>
            </a:r>
            <a:endParaRPr lang="en-GB" sz="28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0099" y="1092692"/>
            <a:ext cx="738930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>
                <a:solidFill>
                  <a:srgbClr val="003B5C"/>
                </a:solidFill>
                <a:latin typeface="Arial" panose="020B0604020202020204" pitchFamily="34" charset="0"/>
              </a:rPr>
              <a:t>E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stablished in 1989 – last significant update in 2001</a:t>
            </a:r>
          </a:p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Standards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covering range key areas of service delivery backed by compensation </a:t>
            </a: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CCW review drew on research, a call for evidence and stakeholder engagement</a:t>
            </a: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We presented recommendations to UK and Welsh governments in July </a:t>
            </a: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The new government decided to move to immediately consult on the implementation of the recommendations</a:t>
            </a:r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3257" y="1942314"/>
            <a:ext cx="3093697" cy="278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21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853" y="68580"/>
            <a:ext cx="10806667" cy="132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+mn-lt"/>
              </a:rPr>
              <a:t>Reviewing the Guaranteed Standards Scheme</a:t>
            </a:r>
            <a:endParaRPr lang="en-GB" sz="2800" b="1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500" y="1092692"/>
            <a:ext cx="635823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Key proposals </a:t>
            </a: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Increasing compensation and mechanism to uprate in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future </a:t>
            </a: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 </a:t>
            </a: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 Most will increase from £20 to £40/£50 </a:t>
            </a:r>
          </a:p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Removal of severe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and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extreme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weather exemptions</a:t>
            </a:r>
          </a:p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New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standards </a:t>
            </a:r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  -  incorrect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debt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action (£40-£100)</a:t>
            </a:r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>
                <a:solidFill>
                  <a:srgbClr val="003B5C"/>
                </a:solidFill>
                <a:latin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-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failure to provide PSR service (£50)</a:t>
            </a:r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 -   water quality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incidents (£10 a day from 3</a:t>
            </a:r>
            <a:r>
              <a:rPr lang="en-GB" baseline="30000" dirty="0" smtClean="0">
                <a:solidFill>
                  <a:srgbClr val="003B5C"/>
                </a:solidFill>
                <a:latin typeface="Arial" panose="020B0604020202020204" pitchFamily="34" charset="0"/>
              </a:rPr>
              <a:t>rd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day)</a:t>
            </a:r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 -   </a:t>
            </a:r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No meter reading within 2 years (£40) </a:t>
            </a:r>
          </a:p>
          <a:p>
            <a:pPr lvl="0" algn="just"/>
            <a:r>
              <a:rPr lang="en-GB" dirty="0" smtClean="0">
                <a:solidFill>
                  <a:srgbClr val="003B5C"/>
                </a:solidFill>
                <a:latin typeface="Arial" panose="020B0604020202020204" pitchFamily="34" charset="0"/>
              </a:rPr>
              <a:t>     -   Meter installation longer than 8 weeks (free water)  </a:t>
            </a:r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endParaRPr lang="en-GB" dirty="0" smtClean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  <a:p>
            <a:pPr lvl="0" algn="just"/>
            <a:endParaRPr lang="en-GB" dirty="0">
              <a:solidFill>
                <a:srgbClr val="003B5C"/>
              </a:solidFill>
              <a:latin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490" y="1612916"/>
            <a:ext cx="5171510" cy="437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41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W">
      <a:dk1>
        <a:srgbClr val="003B5C"/>
      </a:dk1>
      <a:lt1>
        <a:sysClr val="window" lastClr="FFFFFF"/>
      </a:lt1>
      <a:dk2>
        <a:srgbClr val="003B5C"/>
      </a:dk2>
      <a:lt2>
        <a:srgbClr val="FFFFFF"/>
      </a:lt2>
      <a:accent1>
        <a:srgbClr val="2DCCD3"/>
      </a:accent1>
      <a:accent2>
        <a:srgbClr val="8031A7"/>
      </a:accent2>
      <a:accent3>
        <a:srgbClr val="2DCCD3"/>
      </a:accent3>
      <a:accent4>
        <a:srgbClr val="8031A7"/>
      </a:accent4>
      <a:accent5>
        <a:srgbClr val="2DCCD3"/>
      </a:accent5>
      <a:accent6>
        <a:srgbClr val="8031A7"/>
      </a:accent6>
      <a:hlink>
        <a:srgbClr val="003B5C"/>
      </a:hlink>
      <a:folHlink>
        <a:srgbClr val="8031A7"/>
      </a:folHlink>
    </a:clrScheme>
    <a:fontScheme name="CCW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Frosted Glas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542E23880EA42B619F92E1A5ED905" ma:contentTypeVersion="10" ma:contentTypeDescription="Create a new document." ma:contentTypeScope="" ma:versionID="1dd89365a76836c5e92af61f505905b0">
  <xsd:schema xmlns:xsd="http://www.w3.org/2001/XMLSchema" xmlns:xs="http://www.w3.org/2001/XMLSchema" xmlns:p="http://schemas.microsoft.com/office/2006/metadata/properties" xmlns:ns2="b0a187ee-d162-47d6-a0f7-fd2f1a60cf08" targetNamespace="http://schemas.microsoft.com/office/2006/metadata/properties" ma:root="true" ma:fieldsID="092dddd57f885357bba38da33c35e57e" ns2:_="">
    <xsd:import namespace="b0a187ee-d162-47d6-a0f7-fd2f1a60cf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a187ee-d162-47d6-a0f7-fd2f1a60cf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4D0E50-D5BE-4FD1-B56C-DC3017B159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B5B54A-E86D-4D8D-BA62-52EAB30D37A1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b0a187ee-d162-47d6-a0f7-fd2f1a60cf08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3379B348-3315-4765-B7EE-9E2B96CE92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a187ee-d162-47d6-a0f7-fd2f1a60cf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3025</TotalTime>
  <Words>158</Words>
  <Application>Microsoft Office PowerPoint</Application>
  <PresentationFormat>Widescreen</PresentationFormat>
  <Paragraphs>31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Montserrat Medium</vt:lpstr>
      <vt:lpstr>Montserrat SemiBold</vt:lpstr>
      <vt:lpstr>Office Theme</vt:lpstr>
      <vt:lpstr>Reviewing the Guaranteed Standards Scheme</vt:lpstr>
      <vt:lpstr>Reviewing the Guaranteed Standards Scheme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 Rebecca</dc:creator>
  <cp:lastModifiedBy>Andrew White</cp:lastModifiedBy>
  <cp:revision>254</cp:revision>
  <cp:lastPrinted>2023-05-05T12:34:42Z</cp:lastPrinted>
  <dcterms:created xsi:type="dcterms:W3CDTF">2020-01-24T10:50:40Z</dcterms:created>
  <dcterms:modified xsi:type="dcterms:W3CDTF">2024-10-11T09:40:15Z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0x0101001E3542E23880EA42B619F92E1A5ED905</vt:lpwstr>
  </property>
</Properties>
</file>