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363" r:id="rId2"/>
    <p:sldId id="338" r:id="rId3"/>
    <p:sldId id="355" r:id="rId4"/>
    <p:sldId id="359" r:id="rId5"/>
    <p:sldId id="360" r:id="rId6"/>
    <p:sldId id="361" r:id="rId7"/>
    <p:sldId id="362" r:id="rId8"/>
    <p:sldId id="353" r:id="rId9"/>
    <p:sldId id="352" r:id="rId10"/>
    <p:sldId id="357" r:id="rId11"/>
  </p:sldIdLst>
  <p:sldSz cx="12192000" cy="9144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862A92-72D1-448A-8D8C-B07671EA1BA7}">
          <p14:sldIdLst>
            <p14:sldId id="363"/>
            <p14:sldId id="338"/>
            <p14:sldId id="355"/>
            <p14:sldId id="359"/>
            <p14:sldId id="360"/>
            <p14:sldId id="361"/>
            <p14:sldId id="362"/>
            <p14:sldId id="353"/>
            <p14:sldId id="352"/>
            <p14:sldId id="3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6CC50B-C49E-3E62-9749-C5E29094C003}" name="McSparron, Maeve" initials="MM" userId="S::Maeve.McSparron@uregni.gov.uk::da1715af-9bf5-4a0d-9cad-a742f9fb5f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4E0"/>
    <a:srgbClr val="E9D3DA"/>
    <a:srgbClr val="994D65"/>
    <a:srgbClr val="8BD181"/>
    <a:srgbClr val="7A2A43"/>
    <a:srgbClr val="8EBF6D"/>
    <a:srgbClr val="DCEC12"/>
    <a:srgbClr val="6C1212"/>
    <a:srgbClr val="9AAD39"/>
    <a:srgbClr val="839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84932" autoAdjust="0"/>
  </p:normalViewPr>
  <p:slideViewPr>
    <p:cSldViewPr snapToGrid="0" snapToObjects="1">
      <p:cViewPr>
        <p:scale>
          <a:sx n="66" d="100"/>
          <a:sy n="66" d="100"/>
        </p:scale>
        <p:origin x="2370" y="138"/>
      </p:cViewPr>
      <p:guideLst>
        <p:guide orient="horz" pos="2880"/>
        <p:guide pos="3840"/>
      </p:guideLst>
    </p:cSldViewPr>
  </p:slideViewPr>
  <p:outlineViewPr>
    <p:cViewPr>
      <p:scale>
        <a:sx n="33" d="100"/>
        <a:sy n="33" d="100"/>
      </p:scale>
      <p:origin x="0" y="-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35" cy="494894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7" y="1"/>
            <a:ext cx="2946135" cy="494894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r">
              <a:defRPr sz="1200"/>
            </a:lvl1pPr>
          </a:lstStyle>
          <a:p>
            <a:fld id="{153EA649-0E51-4C46-BECF-E2285EDA72D4}" type="datetimeFigureOut">
              <a:rPr lang="en-GB" smtClean="0"/>
              <a:t>15/10/2024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770"/>
            <a:ext cx="2946135" cy="494894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7" y="9377770"/>
            <a:ext cx="2946135" cy="494894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r">
              <a:defRPr sz="1200"/>
            </a:lvl1pPr>
          </a:lstStyle>
          <a:p>
            <a:fld id="{E379BEA8-BB44-49E9-994B-E02621E890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763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58" cy="494186"/>
          </a:xfrm>
          <a:prstGeom prst="rect">
            <a:avLst/>
          </a:prstGeom>
        </p:spPr>
        <p:txBody>
          <a:bodyPr vert="horz" lIns="91827" tIns="45915" rIns="91827" bIns="459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1"/>
            <a:ext cx="2944958" cy="494186"/>
          </a:xfrm>
          <a:prstGeom prst="rect">
            <a:avLst/>
          </a:prstGeom>
        </p:spPr>
        <p:txBody>
          <a:bodyPr vert="horz" lIns="91827" tIns="45915" rIns="91827" bIns="45915" rtlCol="0"/>
          <a:lstStyle>
            <a:lvl1pPr algn="r">
              <a:defRPr sz="1200"/>
            </a:lvl1pPr>
          </a:lstStyle>
          <a:p>
            <a:fld id="{45DA66F4-02B1-420B-8298-EBC1354CAF80}" type="datetimeFigureOut">
              <a:rPr lang="en-GB" smtClean="0"/>
              <a:t>15/10/2024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7" tIns="45915" rIns="91827" bIns="459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50817"/>
            <a:ext cx="5438464" cy="3887173"/>
          </a:xfrm>
          <a:prstGeom prst="rect">
            <a:avLst/>
          </a:prstGeom>
        </p:spPr>
        <p:txBody>
          <a:bodyPr vert="horz" lIns="91827" tIns="45915" rIns="91827" bIns="459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477"/>
            <a:ext cx="2944958" cy="494186"/>
          </a:xfrm>
          <a:prstGeom prst="rect">
            <a:avLst/>
          </a:prstGeom>
        </p:spPr>
        <p:txBody>
          <a:bodyPr vert="horz" lIns="91827" tIns="45915" rIns="91827" bIns="459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378477"/>
            <a:ext cx="2944958" cy="494186"/>
          </a:xfrm>
          <a:prstGeom prst="rect">
            <a:avLst/>
          </a:prstGeom>
        </p:spPr>
        <p:txBody>
          <a:bodyPr vert="horz" lIns="91827" tIns="45915" rIns="91827" bIns="45915" rtlCol="0" anchor="b"/>
          <a:lstStyle>
            <a:lvl1pPr algn="r">
              <a:defRPr sz="1200"/>
            </a:lvl1pPr>
          </a:lstStyle>
          <a:p>
            <a:fld id="{BADFD607-9127-48A5-B865-17EEF9B1DF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45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83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4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96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322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89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404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099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FD607-9127-48A5-B865-17EEF9B1DF2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31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32">
            <a:extLst>
              <a:ext uri="{FF2B5EF4-FFF2-40B4-BE49-F238E27FC236}">
                <a16:creationId xmlns:a16="http://schemas.microsoft.com/office/drawing/2014/main" id="{25EA7488-128D-F444-9556-1AE67472F775}"/>
              </a:ext>
            </a:extLst>
          </p:cNvPr>
          <p:cNvSpPr/>
          <p:nvPr userDrawn="1"/>
        </p:nvSpPr>
        <p:spPr>
          <a:xfrm>
            <a:off x="4" y="8585068"/>
            <a:ext cx="1412240" cy="559645"/>
          </a:xfrm>
          <a:custGeom>
            <a:avLst/>
            <a:gdLst/>
            <a:ahLst/>
            <a:cxnLst/>
            <a:rect l="l" t="t" r="r" b="b"/>
            <a:pathLst>
              <a:path w="1412240" h="419734">
                <a:moveTo>
                  <a:pt x="0" y="0"/>
                </a:moveTo>
                <a:lnTo>
                  <a:pt x="0" y="419201"/>
                </a:lnTo>
                <a:lnTo>
                  <a:pt x="1412235" y="419201"/>
                </a:lnTo>
                <a:lnTo>
                  <a:pt x="969442" y="297417"/>
                </a:lnTo>
                <a:lnTo>
                  <a:pt x="568284" y="179536"/>
                </a:lnTo>
                <a:lnTo>
                  <a:pt x="169456" y="55106"/>
                </a:lnTo>
                <a:lnTo>
                  <a:pt x="0" y="0"/>
                </a:lnTo>
                <a:close/>
              </a:path>
            </a:pathLst>
          </a:custGeom>
          <a:solidFill>
            <a:srgbClr val="A3C42E"/>
          </a:solidFill>
        </p:spPr>
        <p:txBody>
          <a:bodyPr wrap="square" lIns="0" tIns="0" rIns="0" bIns="0" rtlCol="0"/>
          <a:lstStyle/>
          <a:p>
            <a:endParaRPr sz="1801" dirty="0"/>
          </a:p>
        </p:txBody>
      </p:sp>
      <p:sp>
        <p:nvSpPr>
          <p:cNvPr id="8" name="bk object 33">
            <a:extLst>
              <a:ext uri="{FF2B5EF4-FFF2-40B4-BE49-F238E27FC236}">
                <a16:creationId xmlns:a16="http://schemas.microsoft.com/office/drawing/2014/main" id="{065E05CA-EEEC-914E-B649-CE44DC05ED7B}"/>
              </a:ext>
            </a:extLst>
          </p:cNvPr>
          <p:cNvSpPr/>
          <p:nvPr userDrawn="1"/>
        </p:nvSpPr>
        <p:spPr>
          <a:xfrm>
            <a:off x="4" y="8216954"/>
            <a:ext cx="2020571" cy="927100"/>
          </a:xfrm>
          <a:custGeom>
            <a:avLst/>
            <a:gdLst/>
            <a:ahLst/>
            <a:cxnLst/>
            <a:rect l="l" t="t" r="r" b="b"/>
            <a:pathLst>
              <a:path w="2020570" h="695325">
                <a:moveTo>
                  <a:pt x="0" y="0"/>
                </a:moveTo>
                <a:lnTo>
                  <a:pt x="0" y="282579"/>
                </a:lnTo>
                <a:lnTo>
                  <a:pt x="131896" y="325049"/>
                </a:lnTo>
                <a:lnTo>
                  <a:pt x="527310" y="447513"/>
                </a:lnTo>
                <a:lnTo>
                  <a:pt x="976540" y="578125"/>
                </a:lnTo>
                <a:lnTo>
                  <a:pt x="1408052" y="695286"/>
                </a:lnTo>
                <a:lnTo>
                  <a:pt x="2020011" y="695286"/>
                </a:lnTo>
                <a:lnTo>
                  <a:pt x="1754237" y="619462"/>
                </a:lnTo>
                <a:lnTo>
                  <a:pt x="1455830" y="528910"/>
                </a:lnTo>
                <a:lnTo>
                  <a:pt x="1158064" y="432725"/>
                </a:lnTo>
                <a:lnTo>
                  <a:pt x="910593" y="348244"/>
                </a:lnTo>
                <a:lnTo>
                  <a:pt x="663880" y="259809"/>
                </a:lnTo>
                <a:lnTo>
                  <a:pt x="418069" y="167400"/>
                </a:lnTo>
                <a:lnTo>
                  <a:pt x="173302" y="70998"/>
                </a:lnTo>
                <a:lnTo>
                  <a:pt x="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>
            <a:endParaRPr sz="1801" dirty="0"/>
          </a:p>
        </p:txBody>
      </p:sp>
    </p:spTree>
    <p:extLst>
      <p:ext uri="{BB962C8B-B14F-4D97-AF65-F5344CB8AC3E}">
        <p14:creationId xmlns:p14="http://schemas.microsoft.com/office/powerpoint/2010/main" val="248209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297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620" y="102701"/>
            <a:ext cx="2809476" cy="69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4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1219199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199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99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1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1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3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2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1" indent="-304800" algn="l" defTabSz="121919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1pPr>
      <a:lvl2pPr marL="609602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2pPr>
      <a:lvl3pPr marL="1219199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2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5pPr>
      <a:lvl6pPr marL="3047999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1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2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1" algn="l" defTabSz="1219199" rtl="0" eaLnBrk="1" latinLnBrk="0" hangingPunct="1">
        <a:defRPr sz="2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pink cover&#10;&#10;Description automatically generated">
            <a:extLst>
              <a:ext uri="{FF2B5EF4-FFF2-40B4-BE49-F238E27FC236}">
                <a16:creationId xmlns:a16="http://schemas.microsoft.com/office/drawing/2014/main" id="{680F497A-8E7B-CD8C-C45C-52A6CD67FD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39"/>
          <a:stretch/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562791FB-562D-8893-68E8-ED3549498EFB}"/>
              </a:ext>
            </a:extLst>
          </p:cNvPr>
          <p:cNvSpPr txBox="1">
            <a:spLocks/>
          </p:cNvSpPr>
          <p:nvPr/>
        </p:nvSpPr>
        <p:spPr>
          <a:xfrm>
            <a:off x="747140" y="2623624"/>
            <a:ext cx="9402699" cy="36420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7159"/>
              </a:lnSpc>
              <a:spcBef>
                <a:spcPts val="100"/>
              </a:spcBef>
              <a:buNone/>
            </a:pPr>
            <a:r>
              <a:rPr lang="en-GB" sz="6000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Hardship: </a:t>
            </a:r>
          </a:p>
          <a:p>
            <a:pPr marL="0" indent="0">
              <a:lnSpc>
                <a:spcPts val="7159"/>
              </a:lnSpc>
              <a:spcBef>
                <a:spcPts val="100"/>
              </a:spcBef>
              <a:buNone/>
            </a:pPr>
            <a:r>
              <a:rPr lang="en-GB" sz="6000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Lived Experience Research</a:t>
            </a:r>
            <a:endParaRPr lang="en-GB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3560"/>
              </a:lnSpc>
              <a:buNone/>
            </a:pPr>
            <a:endParaRPr lang="en-GB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3560"/>
              </a:lnSpc>
              <a:buNone/>
            </a:pPr>
            <a:r>
              <a:rPr lang="en-GB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ESAN Members Meeting</a:t>
            </a:r>
          </a:p>
          <a:p>
            <a:pPr marL="0" indent="0">
              <a:lnSpc>
                <a:spcPts val="3560"/>
              </a:lnSpc>
              <a:buNone/>
            </a:pPr>
            <a:r>
              <a:rPr lang="en-GB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sz="3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October 2024</a:t>
            </a:r>
          </a:p>
        </p:txBody>
      </p:sp>
    </p:spTree>
    <p:extLst>
      <p:ext uri="{BB962C8B-B14F-4D97-AF65-F5344CB8AC3E}">
        <p14:creationId xmlns:p14="http://schemas.microsoft.com/office/powerpoint/2010/main" val="2259285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26575"/>
            <a:ext cx="10569843" cy="523220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are using this research</a:t>
            </a:r>
            <a:endParaRPr lang="en-GB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7156B9A-A504-0E96-810C-5F6177A8D587}"/>
              </a:ext>
            </a:extLst>
          </p:cNvPr>
          <p:cNvSpPr/>
          <p:nvPr/>
        </p:nvSpPr>
        <p:spPr>
          <a:xfrm>
            <a:off x="811078" y="3649946"/>
            <a:ext cx="10569843" cy="3717072"/>
          </a:xfrm>
          <a:prstGeom prst="rect">
            <a:avLst/>
          </a:prstGeom>
          <a:solidFill>
            <a:srgbClr val="8BD1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For discussion</a:t>
            </a:r>
          </a:p>
          <a:p>
            <a:pPr lvl="1"/>
            <a:endParaRPr lang="en-US" altLang="en-US" sz="2000" b="1" dirty="0">
              <a:solidFill>
                <a:schemeClr val="bg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Examples of good practice or resources on: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Effective communications with consumers who are in or at risk of debt.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Building trust between consumers and essential services.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Encouraging consumers to engage with their service provider.</a:t>
            </a:r>
          </a:p>
          <a:p>
            <a:pPr lvl="1" algn="ctr"/>
            <a:endParaRPr lang="en-US" altLang="en-US" sz="2000" b="1" dirty="0">
              <a:solidFill>
                <a:schemeClr val="bg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704550B-D8A3-D7E0-493A-6EF88E97C8A5}"/>
              </a:ext>
            </a:extLst>
          </p:cNvPr>
          <p:cNvGrpSpPr/>
          <p:nvPr/>
        </p:nvGrpSpPr>
        <p:grpSpPr>
          <a:xfrm>
            <a:off x="888822" y="1155917"/>
            <a:ext cx="5207177" cy="2222039"/>
            <a:chOff x="811078" y="2480885"/>
            <a:chExt cx="4724090" cy="312705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1B4405-FBD7-D707-581D-EF090CBE335D}"/>
                </a:ext>
              </a:extLst>
            </p:cNvPr>
            <p:cNvSpPr/>
            <p:nvPr/>
          </p:nvSpPr>
          <p:spPr>
            <a:xfrm>
              <a:off x="811078" y="2480885"/>
              <a:ext cx="4724090" cy="2886216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737BDBA-46E3-7BA5-9C64-259056E1275E}"/>
                </a:ext>
              </a:extLst>
            </p:cNvPr>
            <p:cNvSpPr txBox="1"/>
            <p:nvPr/>
          </p:nvSpPr>
          <p:spPr>
            <a:xfrm>
              <a:off x="848332" y="2640992"/>
              <a:ext cx="4512645" cy="2966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UR Consumer Protection Programme </a:t>
              </a:r>
            </a:p>
            <a:p>
              <a:pPr algn="l">
                <a:spcAft>
                  <a:spcPts val="600"/>
                </a:spcAft>
              </a:pPr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2024 to 2029 projects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GB" dirty="0"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Energy Hardship Engagement Group 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Consumer Energy Charter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Energy Literacy Project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Review of supplier codes of practice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8927F26-B664-EF16-C75C-7F144E1C5866}"/>
              </a:ext>
            </a:extLst>
          </p:cNvPr>
          <p:cNvGrpSpPr/>
          <p:nvPr/>
        </p:nvGrpSpPr>
        <p:grpSpPr>
          <a:xfrm>
            <a:off x="6327832" y="1145613"/>
            <a:ext cx="4974111" cy="2108269"/>
            <a:chOff x="811078" y="2480885"/>
            <a:chExt cx="4724090" cy="280560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22111BF-CBF3-19F6-146D-E5EAA5743820}"/>
                </a:ext>
              </a:extLst>
            </p:cNvPr>
            <p:cNvSpPr/>
            <p:nvPr/>
          </p:nvSpPr>
          <p:spPr>
            <a:xfrm>
              <a:off x="811078" y="2480885"/>
              <a:ext cx="4724090" cy="2805604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C410EED-A8AE-8E5A-87B0-3754D6AC968D}"/>
                </a:ext>
              </a:extLst>
            </p:cNvPr>
            <p:cNvSpPr txBox="1"/>
            <p:nvPr/>
          </p:nvSpPr>
          <p:spPr>
            <a:xfrm>
              <a:off x="993430" y="3053950"/>
              <a:ext cx="4201568" cy="1659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Engagement with </a:t>
              </a:r>
            </a:p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Government, industry and consumer representatives.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1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A499AD-8DD9-D073-202A-ADF8C674EF4F}"/>
              </a:ext>
            </a:extLst>
          </p:cNvPr>
          <p:cNvSpPr txBox="1"/>
          <p:nvPr/>
        </p:nvSpPr>
        <p:spPr>
          <a:xfrm>
            <a:off x="929466" y="484510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63CFEC0-42BC-029B-B529-37AC1E08B8EC}"/>
              </a:ext>
            </a:extLst>
          </p:cNvPr>
          <p:cNvGrpSpPr/>
          <p:nvPr/>
        </p:nvGrpSpPr>
        <p:grpSpPr>
          <a:xfrm>
            <a:off x="997635" y="1336207"/>
            <a:ext cx="10716827" cy="1766777"/>
            <a:chOff x="-628854" y="5086688"/>
            <a:chExt cx="5238968" cy="243699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3AB2CC2-9196-BFE2-6BA8-99FDD13CB41C}"/>
                </a:ext>
              </a:extLst>
            </p:cNvPr>
            <p:cNvSpPr/>
            <p:nvPr/>
          </p:nvSpPr>
          <p:spPr>
            <a:xfrm>
              <a:off x="-628854" y="5086688"/>
              <a:ext cx="5100464" cy="2436994"/>
            </a:xfrm>
            <a:prstGeom prst="rect">
              <a:avLst/>
            </a:prstGeom>
            <a:solidFill>
              <a:srgbClr val="8BD1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403F6DD-67C1-83DC-0971-2D4DFCAAEF91}"/>
                </a:ext>
              </a:extLst>
            </p:cNvPr>
            <p:cNvSpPr txBox="1"/>
            <p:nvPr/>
          </p:nvSpPr>
          <p:spPr>
            <a:xfrm>
              <a:off x="-557000" y="5299391"/>
              <a:ext cx="5167114" cy="19747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In our Consumer Protection Programme for 2021 - 2024 we committed to:</a:t>
              </a:r>
            </a:p>
            <a:p>
              <a:pPr marL="285750" indent="-285750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en-US" sz="1600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A clear focus on debt</a:t>
              </a:r>
            </a:p>
            <a:p>
              <a:pPr marL="285750" indent="-285750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en-US" sz="1600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Research on consumer lived experiences of energy debt, self-disconnection and self-rationing</a:t>
              </a:r>
            </a:p>
            <a:p>
              <a:pPr marL="285750" indent="-285750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en-US" sz="1600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Using this research to inform discussion on how to improve supplier response and approach to debt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2059A18A-FD40-4E21-EBF0-6A7F8F1B964C}"/>
              </a:ext>
            </a:extLst>
          </p:cNvPr>
          <p:cNvSpPr txBox="1"/>
          <p:nvPr/>
        </p:nvSpPr>
        <p:spPr>
          <a:xfrm>
            <a:off x="6429540" y="3481340"/>
            <a:ext cx="4582854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Method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</a:t>
            </a: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into the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lived experience </a:t>
            </a: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of electricity and gas consumers who have experienced energy hardship..</a:t>
            </a:r>
            <a:endParaRPr lang="en-US" altLang="en-US" b="1" dirty="0">
              <a:solidFill>
                <a:srgbClr val="8EBF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Lived experience </a:t>
            </a:r>
            <a:r>
              <a:rPr lang="en-GB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 first-hand account of a person’s experiences, perspectives and choices. </a:t>
            </a:r>
            <a:endParaRPr lang="en-GB" dirty="0"/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Interviews were held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23 – January 24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</a:t>
            </a: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individuals took part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16</a:t>
            </a:r>
            <a:r>
              <a:rPr lang="en-US" altLang="en-US" b="1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in-depth interviews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26</a:t>
            </a:r>
            <a:r>
              <a:rPr lang="en-US" altLang="en-US" b="1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8EBF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semi-structured questionnaires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B84817-0473-3A08-3A8F-9A30BE03806E}"/>
              </a:ext>
            </a:extLst>
          </p:cNvPr>
          <p:cNvSpPr txBox="1"/>
          <p:nvPr/>
        </p:nvSpPr>
        <p:spPr>
          <a:xfrm>
            <a:off x="667609" y="3441253"/>
            <a:ext cx="458285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5F5F5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Aims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628573" lvl="1" indent="-171429">
              <a:buFont typeface="Arial" panose="020B0604020202020204" pitchFamily="34" charset="0"/>
              <a:buChar char="•"/>
            </a:pPr>
            <a:r>
              <a:rPr lang="en-GB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an in-depth understanding of the lived experiences of electricity and gas consumers who have struggled to pay for their energy and what they would find helpful.</a:t>
            </a:r>
          </a:p>
          <a:p>
            <a:pPr marL="628573" lvl="1" indent="-171429">
              <a:buFont typeface="Arial" panose="020B0604020202020204" pitchFamily="34" charset="0"/>
              <a:buChar char="•"/>
            </a:pPr>
            <a:endParaRPr lang="en-GB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8573" lvl="1" indent="-171429" defTabSz="914288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evidence to inform the UR’s regulatory decisions to support domestic consumers who are struggling with or at risk of energy debt/affordability.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5F5F5F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8EBF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5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F18C580-F33B-0D4E-9557-B61D67861C82}"/>
              </a:ext>
            </a:extLst>
          </p:cNvPr>
          <p:cNvGrpSpPr/>
          <p:nvPr/>
        </p:nvGrpSpPr>
        <p:grpSpPr>
          <a:xfrm>
            <a:off x="1096656" y="6580508"/>
            <a:ext cx="8991439" cy="1107624"/>
            <a:chOff x="811078" y="1112884"/>
            <a:chExt cx="4724090" cy="23395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174667-CF16-90E8-CA3E-F479D5BEE1AD}"/>
                </a:ext>
              </a:extLst>
            </p:cNvPr>
            <p:cNvSpPr/>
            <p:nvPr/>
          </p:nvSpPr>
          <p:spPr>
            <a:xfrm>
              <a:off x="811078" y="1112884"/>
              <a:ext cx="4724090" cy="2339581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C70BA9C-3B74-D205-E1C3-28AE252D93EA}"/>
                </a:ext>
              </a:extLst>
            </p:cNvPr>
            <p:cNvSpPr txBox="1"/>
            <p:nvPr/>
          </p:nvSpPr>
          <p:spPr>
            <a:xfrm>
              <a:off x="981976" y="1241860"/>
              <a:ext cx="4439564" cy="1950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Overall, participants were reluctant to identify as vulnerable….</a:t>
              </a:r>
            </a:p>
            <a:p>
              <a:pPr algn="ctr"/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…and simply wanted to be able to get by on their current incomes</a:t>
              </a: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9D4602D-0BCF-90CD-3833-702CAA5CF1FA}"/>
              </a:ext>
            </a:extLst>
          </p:cNvPr>
          <p:cNvGrpSpPr/>
          <p:nvPr/>
        </p:nvGrpSpPr>
        <p:grpSpPr>
          <a:xfrm>
            <a:off x="934052" y="1133092"/>
            <a:ext cx="4494821" cy="4896404"/>
            <a:chOff x="811078" y="1112884"/>
            <a:chExt cx="4724090" cy="430625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B0F732E-E880-EA1A-A6C9-F9A03D89FA9E}"/>
                </a:ext>
              </a:extLst>
            </p:cNvPr>
            <p:cNvSpPr/>
            <p:nvPr/>
          </p:nvSpPr>
          <p:spPr>
            <a:xfrm>
              <a:off x="811078" y="1112884"/>
              <a:ext cx="4724090" cy="4306259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2651324-20B2-DF4C-C7BC-AEA2AC77AA64}"/>
                </a:ext>
              </a:extLst>
            </p:cNvPr>
            <p:cNvSpPr txBox="1"/>
            <p:nvPr/>
          </p:nvSpPr>
          <p:spPr>
            <a:xfrm>
              <a:off x="981976" y="1241860"/>
              <a:ext cx="4439564" cy="3708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In many cases, a change in circumstances led to participants having to manage on a lower income….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“I ended up in intensive care on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life support. It's gone from two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incomes to one, so it's tight.”</a:t>
              </a:r>
            </a:p>
            <a:p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600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	“[My maternity allowance] ends in 		January, but the job that I was on 		before I got pregnant was 			temporary, so coming off maternity 		I'm currently unemployed.”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6B8E0-99F1-314C-9936-8C635ACC11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5204"/>
          <a:stretch/>
        </p:blipFill>
        <p:spPr>
          <a:xfrm>
            <a:off x="4212453" y="2753092"/>
            <a:ext cx="1002887" cy="85040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12F4A69-D5A1-A49B-C804-6E95D89CAB9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3986"/>
          <a:stretch/>
        </p:blipFill>
        <p:spPr>
          <a:xfrm>
            <a:off x="934052" y="4389121"/>
            <a:ext cx="933146" cy="1066662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DD25F380-EA4E-EF36-D624-F4A4528BBF2C}"/>
              </a:ext>
            </a:extLst>
          </p:cNvPr>
          <p:cNvGrpSpPr/>
          <p:nvPr/>
        </p:nvGrpSpPr>
        <p:grpSpPr>
          <a:xfrm rot="576632">
            <a:off x="9916515" y="6102293"/>
            <a:ext cx="2191010" cy="2157942"/>
            <a:chOff x="7440736" y="1452883"/>
            <a:chExt cx="3492744" cy="2724979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D20BFD3-3978-64F9-9BC6-EE54AB1B31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440736" y="1452883"/>
              <a:ext cx="3492744" cy="2724979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101BAF-F612-CB7B-9488-8F32D7D9B15A}"/>
                </a:ext>
              </a:extLst>
            </p:cNvPr>
            <p:cNvSpPr txBox="1"/>
            <p:nvPr/>
          </p:nvSpPr>
          <p:spPr>
            <a:xfrm>
              <a:off x="7900758" y="1944738"/>
              <a:ext cx="2458029" cy="1204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“</a:t>
              </a:r>
              <a:r>
                <a:rPr lang="en-US" sz="1400" b="0" i="1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I am in such a fortunate position compared to most.”</a:t>
              </a:r>
              <a:endParaRPr lang="en-GB" sz="14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FB6BF96-BC7F-A607-C30E-0496EC952676}"/>
              </a:ext>
            </a:extLst>
          </p:cNvPr>
          <p:cNvGrpSpPr/>
          <p:nvPr/>
        </p:nvGrpSpPr>
        <p:grpSpPr>
          <a:xfrm>
            <a:off x="6701269" y="1155296"/>
            <a:ext cx="4679652" cy="4896404"/>
            <a:chOff x="811078" y="1112884"/>
            <a:chExt cx="4724090" cy="430625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D5AB4F0-B3EB-3DD5-0D76-C76CD384EC2E}"/>
                </a:ext>
              </a:extLst>
            </p:cNvPr>
            <p:cNvSpPr/>
            <p:nvPr/>
          </p:nvSpPr>
          <p:spPr>
            <a:xfrm>
              <a:off x="811078" y="1112884"/>
              <a:ext cx="4724090" cy="4306259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DA32401-653C-470F-4C06-4F275187C209}"/>
                </a:ext>
              </a:extLst>
            </p:cNvPr>
            <p:cNvSpPr txBox="1"/>
            <p:nvPr/>
          </p:nvSpPr>
          <p:spPr>
            <a:xfrm>
              <a:off x="981976" y="1241860"/>
              <a:ext cx="4439564" cy="3627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For others, their household energy needs had changed meaning they were using more electricity or gas….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Some were at home more often, as they no longer went out to work each day.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GB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Some were families coping with more children in the home.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GB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Others relied on medical equipment that used a lot of electricity.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GB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 had disabilities/illnesses that required their homes to be kept warm.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508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9D4602D-0BCF-90CD-3833-702CAA5CF1FA}"/>
              </a:ext>
            </a:extLst>
          </p:cNvPr>
          <p:cNvGrpSpPr/>
          <p:nvPr/>
        </p:nvGrpSpPr>
        <p:grpSpPr>
          <a:xfrm>
            <a:off x="934052" y="1133091"/>
            <a:ext cx="4494821" cy="6733902"/>
            <a:chOff x="811078" y="1112884"/>
            <a:chExt cx="4724090" cy="447384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B0F732E-E880-EA1A-A6C9-F9A03D89FA9E}"/>
                </a:ext>
              </a:extLst>
            </p:cNvPr>
            <p:cNvSpPr/>
            <p:nvPr/>
          </p:nvSpPr>
          <p:spPr>
            <a:xfrm>
              <a:off x="811078" y="1112884"/>
              <a:ext cx="4724090" cy="4473848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2651324-20B2-DF4C-C7BC-AEA2AC77AA64}"/>
                </a:ext>
              </a:extLst>
            </p:cNvPr>
            <p:cNvSpPr txBox="1"/>
            <p:nvPr/>
          </p:nvSpPr>
          <p:spPr>
            <a:xfrm>
              <a:off x="849202" y="1134399"/>
              <a:ext cx="4578281" cy="4134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To reduce their energy usage and save money, participants described some potentially harmful coping strategies. </a:t>
              </a:r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Drastically cutting back on energy usage, in particular for heating, to levels below their essential daily living needs.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0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Skipping meals or reducing food intake. </a:t>
              </a:r>
            </a:p>
            <a:p>
              <a:endParaRPr lang="en-GB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Reducing use of hot water including for bathing and washing dishes in cold water. </a:t>
              </a:r>
            </a:p>
            <a:p>
              <a:endParaRPr lang="en-GB" sz="20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Going outside the home for heat, either to family and friends, to community-based initiatives or to public spaces.</a:t>
              </a:r>
            </a:p>
            <a:p>
              <a:endParaRPr lang="en-GB" sz="20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Parents prioritised their children’s needs, by skipping meals in order to feed their children and by only using the electricity or heating when the children would be at home.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25F380-EA4E-EF36-D624-F4A4528BBF2C}"/>
              </a:ext>
            </a:extLst>
          </p:cNvPr>
          <p:cNvGrpSpPr/>
          <p:nvPr/>
        </p:nvGrpSpPr>
        <p:grpSpPr>
          <a:xfrm>
            <a:off x="8192399" y="1165474"/>
            <a:ext cx="3482407" cy="2157942"/>
            <a:chOff x="7719902" y="1452883"/>
            <a:chExt cx="3213578" cy="2724979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D20BFD3-3978-64F9-9BC6-EE54AB1B31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719902" y="1452883"/>
              <a:ext cx="3213578" cy="2724979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101BAF-F612-CB7B-9488-8F32D7D9B15A}"/>
                </a:ext>
              </a:extLst>
            </p:cNvPr>
            <p:cNvSpPr txBox="1"/>
            <p:nvPr/>
          </p:nvSpPr>
          <p:spPr>
            <a:xfrm>
              <a:off x="8307701" y="1760347"/>
              <a:ext cx="2227759" cy="1515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i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“I had one meal yesterday. I'll probably have one meal today…”</a:t>
              </a:r>
              <a:endParaRPr lang="en-GB" sz="1200" i="1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0659880-A6F3-0E42-66FF-F7F210B18A02}"/>
              </a:ext>
            </a:extLst>
          </p:cNvPr>
          <p:cNvGrpSpPr/>
          <p:nvPr/>
        </p:nvGrpSpPr>
        <p:grpSpPr>
          <a:xfrm>
            <a:off x="8424158" y="4745197"/>
            <a:ext cx="3482407" cy="2157942"/>
            <a:chOff x="7719902" y="1452883"/>
            <a:chExt cx="3213578" cy="272497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F072FA0-4A77-51AD-2C07-1434DBD6C2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719902" y="1452883"/>
              <a:ext cx="3213578" cy="2724979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F54BDD-3AFB-8F52-3DA4-A06F1852D7D4}"/>
                </a:ext>
              </a:extLst>
            </p:cNvPr>
            <p:cNvSpPr txBox="1"/>
            <p:nvPr/>
          </p:nvSpPr>
          <p:spPr>
            <a:xfrm>
              <a:off x="8222729" y="1760347"/>
              <a:ext cx="2227759" cy="1515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effectLst/>
                  <a:latin typeface="Arial" panose="020B0604020202020204" pitchFamily="34" charset="0"/>
                  <a:ea typeface="Calibri" panose="020F0502020204030204" pitchFamily="34" charset="0"/>
                </a:defRPr>
              </a:lvl1pPr>
            </a:lstStyle>
            <a:p>
              <a:r>
                <a:rPr lang="en-GB" i="1" dirty="0"/>
                <a:t>“We went to the swimming pool to get washed because we've had no gas.”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F2B7209-A3CE-BD73-5775-DA100DD8D7EC}"/>
              </a:ext>
            </a:extLst>
          </p:cNvPr>
          <p:cNvGrpSpPr/>
          <p:nvPr/>
        </p:nvGrpSpPr>
        <p:grpSpPr>
          <a:xfrm>
            <a:off x="5678768" y="6300265"/>
            <a:ext cx="3184767" cy="1948118"/>
            <a:chOff x="7719902" y="1452883"/>
            <a:chExt cx="3213578" cy="272497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7D2FC9C-2776-C9B0-3304-279FF00B8E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719902" y="1452883"/>
              <a:ext cx="3213578" cy="2724979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A8FB5A8-837F-83CF-5711-FE2CE17E7E5F}"/>
                </a:ext>
              </a:extLst>
            </p:cNvPr>
            <p:cNvSpPr txBox="1"/>
            <p:nvPr/>
          </p:nvSpPr>
          <p:spPr>
            <a:xfrm>
              <a:off x="8382468" y="1887491"/>
              <a:ext cx="2209432" cy="1291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i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“It's my job to provide for my children.”</a:t>
              </a:r>
              <a:endParaRPr lang="en-GB" sz="1200" i="1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6015A0F-53EF-7335-1AF9-353DA69502E1}"/>
              </a:ext>
            </a:extLst>
          </p:cNvPr>
          <p:cNvGrpSpPr/>
          <p:nvPr/>
        </p:nvGrpSpPr>
        <p:grpSpPr>
          <a:xfrm>
            <a:off x="5381128" y="3039370"/>
            <a:ext cx="3587921" cy="2294593"/>
            <a:chOff x="7719902" y="1452883"/>
            <a:chExt cx="3213578" cy="2724979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631734DA-39F4-8C89-3C6E-A75BC6974B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719902" y="1452883"/>
              <a:ext cx="3213578" cy="2724979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8CD1073-EEEC-E60E-8E41-165A4B56653D}"/>
                </a:ext>
              </a:extLst>
            </p:cNvPr>
            <p:cNvSpPr txBox="1"/>
            <p:nvPr/>
          </p:nvSpPr>
          <p:spPr>
            <a:xfrm>
              <a:off x="8222729" y="1796655"/>
              <a:ext cx="2227759" cy="142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effectLst/>
                  <a:latin typeface="Arial" panose="020B0604020202020204" pitchFamily="34" charset="0"/>
                  <a:ea typeface="Calibri" panose="020F0502020204030204" pitchFamily="34" charset="0"/>
                </a:defRPr>
              </a:lvl1pPr>
            </a:lstStyle>
            <a:p>
              <a:r>
                <a:rPr lang="en-GB" dirty="0"/>
                <a:t>“</a:t>
              </a:r>
              <a:r>
                <a:rPr lang="en-US" sz="1800" b="0" i="1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It's cold, but I'm not putting it on…you can't physically afford to put it on” 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36726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B93D813F-43D0-69C9-AB57-2B4B25BAD4C2}"/>
              </a:ext>
            </a:extLst>
          </p:cNvPr>
          <p:cNvGrpSpPr/>
          <p:nvPr/>
        </p:nvGrpSpPr>
        <p:grpSpPr>
          <a:xfrm>
            <a:off x="647660" y="1205048"/>
            <a:ext cx="5479363" cy="7033605"/>
            <a:chOff x="811078" y="1112884"/>
            <a:chExt cx="4724090" cy="4473848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D87DF34-6DDE-0FBD-E2F6-9F38BAD53B17}"/>
                </a:ext>
              </a:extLst>
            </p:cNvPr>
            <p:cNvSpPr/>
            <p:nvPr/>
          </p:nvSpPr>
          <p:spPr>
            <a:xfrm>
              <a:off x="811078" y="1112884"/>
              <a:ext cx="4724090" cy="4473848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FC693E6-22A7-311C-EDEB-33B63BED8332}"/>
                </a:ext>
              </a:extLst>
            </p:cNvPr>
            <p:cNvSpPr txBox="1"/>
            <p:nvPr/>
          </p:nvSpPr>
          <p:spPr>
            <a:xfrm>
              <a:off x="849202" y="1134399"/>
              <a:ext cx="4390357" cy="3311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ALL participants felt that their current circumstances had impacted their mental health.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Many felt anxious or embarrassed about asking for help and having to explain their situation.</a:t>
              </a:r>
            </a:p>
            <a:p>
              <a:endParaRPr lang="en-US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“I have really bad anxiety. See, even the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thought…I'd feel like I was begging…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having to explain the situation, I would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just feel like a pity party.”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Others explained how they had sleepless nights, were taking anti-depressants and had feelings of hopelessness.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3A4D1332-8650-2233-94D2-21D2C0A78B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840" t="7211" r="24034" b="20560"/>
          <a:stretch/>
        </p:blipFill>
        <p:spPr>
          <a:xfrm>
            <a:off x="4838286" y="3698697"/>
            <a:ext cx="1117302" cy="1490995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A84AC59A-C24C-5918-2D59-116A442BC138}"/>
              </a:ext>
            </a:extLst>
          </p:cNvPr>
          <p:cNvGrpSpPr/>
          <p:nvPr/>
        </p:nvGrpSpPr>
        <p:grpSpPr>
          <a:xfrm>
            <a:off x="2732306" y="6386075"/>
            <a:ext cx="2894167" cy="1674741"/>
            <a:chOff x="7719902" y="1452883"/>
            <a:chExt cx="3213578" cy="2724979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3565551C-1C53-B5CB-F2AB-2F9201ABE3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15204"/>
            <a:stretch/>
          </p:blipFill>
          <p:spPr>
            <a:xfrm>
              <a:off x="7719902" y="1452883"/>
              <a:ext cx="3213578" cy="272497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DE65475-17DE-9184-ABDA-B134F175CF66}"/>
                </a:ext>
              </a:extLst>
            </p:cNvPr>
            <p:cNvSpPr txBox="1"/>
            <p:nvPr/>
          </p:nvSpPr>
          <p:spPr>
            <a:xfrm>
              <a:off x="8207532" y="1985491"/>
              <a:ext cx="2179147" cy="1032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effectLst/>
                  <a:latin typeface="Arial" panose="020B0604020202020204" pitchFamily="34" charset="0"/>
                  <a:ea typeface="Calibri" panose="020F0502020204030204" pitchFamily="34" charset="0"/>
                </a:defRPr>
              </a:lvl1pPr>
            </a:lstStyle>
            <a:p>
              <a:pPr lvl="0">
                <a:lnSpc>
                  <a:spcPct val="115000"/>
                </a:lnSpc>
              </a:pPr>
              <a:r>
                <a:rPr lang="en-US" sz="1600" i="1" dirty="0"/>
                <a:t>“You don't really see any way out…” </a:t>
              </a:r>
              <a:endParaRPr lang="en-GB" sz="1600" i="1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5D1BBDC-506F-5E91-81FE-6157B9FBEE88}"/>
              </a:ext>
            </a:extLst>
          </p:cNvPr>
          <p:cNvGrpSpPr/>
          <p:nvPr/>
        </p:nvGrpSpPr>
        <p:grpSpPr>
          <a:xfrm>
            <a:off x="6334660" y="1205046"/>
            <a:ext cx="5209680" cy="7033607"/>
            <a:chOff x="811078" y="1112883"/>
            <a:chExt cx="4724090" cy="7666792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CB11891-89D6-3BA9-FF58-C3BF5DE19938}"/>
                </a:ext>
              </a:extLst>
            </p:cNvPr>
            <p:cNvSpPr/>
            <p:nvPr/>
          </p:nvSpPr>
          <p:spPr>
            <a:xfrm>
              <a:off x="811078" y="1112883"/>
              <a:ext cx="4724090" cy="7666792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88E9190-27D2-A17A-ACE9-CCC712C6BF72}"/>
                </a:ext>
              </a:extLst>
            </p:cNvPr>
            <p:cNvSpPr txBox="1"/>
            <p:nvPr/>
          </p:nvSpPr>
          <p:spPr>
            <a:xfrm>
              <a:off x="849202" y="1134400"/>
              <a:ext cx="4645868" cy="54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Some participants also noticed an impact on their physical health. This included: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exacerbation of an existing illness or disability.</a:t>
              </a: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development of new illnesses.</a:t>
              </a:r>
            </a:p>
            <a:p>
              <a:pPr marL="34290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Respiratory issues such as asthma and problems with joints, participants felt this was due to a lack of warmth or because of damp and mould in the home. </a:t>
              </a:r>
            </a:p>
            <a:p>
              <a:pPr marL="34290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Extreme weight loss or weight gain</a:t>
              </a: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endParaRPr lang="en-GB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6061B7F-A601-F510-DA0F-F9EE05AA8EEF}"/>
              </a:ext>
            </a:extLst>
          </p:cNvPr>
          <p:cNvGrpSpPr/>
          <p:nvPr/>
        </p:nvGrpSpPr>
        <p:grpSpPr>
          <a:xfrm>
            <a:off x="9247425" y="5936444"/>
            <a:ext cx="2686826" cy="1431074"/>
            <a:chOff x="6371148" y="1452883"/>
            <a:chExt cx="4562333" cy="386866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4B4BD0A-55EA-CF00-DC1D-CAA38BFA5F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15204"/>
            <a:stretch/>
          </p:blipFill>
          <p:spPr>
            <a:xfrm>
              <a:off x="6371148" y="1452883"/>
              <a:ext cx="4562333" cy="3868668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2AC86BF-89F5-8006-16E5-BC0A8CCEC43F}"/>
                </a:ext>
              </a:extLst>
            </p:cNvPr>
            <p:cNvSpPr txBox="1"/>
            <p:nvPr/>
          </p:nvSpPr>
          <p:spPr>
            <a:xfrm>
              <a:off x="7168070" y="2054466"/>
              <a:ext cx="3078981" cy="1715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effectLst/>
                  <a:latin typeface="Arial" panose="020B0604020202020204" pitchFamily="34" charset="0"/>
                  <a:ea typeface="Calibri" panose="020F0502020204030204" pitchFamily="34" charset="0"/>
                </a:defRPr>
              </a:lvl1pPr>
            </a:lstStyle>
            <a:p>
              <a:pPr lvl="0">
                <a:lnSpc>
                  <a:spcPct val="115000"/>
                </a:lnSpc>
              </a:pPr>
              <a:r>
                <a:rPr lang="en-US" sz="1600" i="1" dirty="0"/>
                <a:t>“</a:t>
              </a:r>
              <a:r>
                <a:rPr lang="en-GB" sz="1600" i="1" dirty="0"/>
                <a:t>We tend to get sick very often…”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79B2D9B-DCC9-2642-BA03-4576F3184D6E}"/>
              </a:ext>
            </a:extLst>
          </p:cNvPr>
          <p:cNvGrpSpPr/>
          <p:nvPr/>
        </p:nvGrpSpPr>
        <p:grpSpPr>
          <a:xfrm>
            <a:off x="5955588" y="6386075"/>
            <a:ext cx="3771976" cy="1855904"/>
            <a:chOff x="6479390" y="1584838"/>
            <a:chExt cx="6210691" cy="5266405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3EAA5DB0-C4D5-EE27-FFB6-34A4D1A889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15204"/>
            <a:stretch/>
          </p:blipFill>
          <p:spPr>
            <a:xfrm flipH="1">
              <a:off x="6479390" y="1584838"/>
              <a:ext cx="6210691" cy="5266405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53D43AB-1F5A-428F-318D-58D2A4B69BE6}"/>
                </a:ext>
              </a:extLst>
            </p:cNvPr>
            <p:cNvSpPr txBox="1"/>
            <p:nvPr/>
          </p:nvSpPr>
          <p:spPr>
            <a:xfrm>
              <a:off x="7638630" y="2123532"/>
              <a:ext cx="4260886" cy="30143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115000"/>
                </a:lnSpc>
                <a:defRPr sz="1600" i="1">
                  <a:effectLst/>
                  <a:latin typeface="Arial" panose="020B0604020202020204" pitchFamily="34" charset="0"/>
                  <a:ea typeface="Calibri" panose="020F0502020204030204" pitchFamily="34" charset="0"/>
                </a:defRPr>
              </a:lvl1pPr>
            </a:lstStyle>
            <a:p>
              <a:r>
                <a:rPr lang="en-GB" sz="1400" dirty="0"/>
                <a:t>“I have asthma. If I get too much cold that affects me, I have to go to hospital. I have to heat my house.”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046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9D4602D-0BCF-90CD-3833-702CAA5CF1FA}"/>
              </a:ext>
            </a:extLst>
          </p:cNvPr>
          <p:cNvGrpSpPr/>
          <p:nvPr/>
        </p:nvGrpSpPr>
        <p:grpSpPr>
          <a:xfrm>
            <a:off x="934052" y="1526307"/>
            <a:ext cx="4494821" cy="6392171"/>
            <a:chOff x="811078" y="1112884"/>
            <a:chExt cx="4724090" cy="45195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B0F732E-E880-EA1A-A6C9-F9A03D89FA9E}"/>
                </a:ext>
              </a:extLst>
            </p:cNvPr>
            <p:cNvSpPr/>
            <p:nvPr/>
          </p:nvSpPr>
          <p:spPr>
            <a:xfrm>
              <a:off x="811078" y="1112884"/>
              <a:ext cx="4724090" cy="4473848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2651324-20B2-DF4C-C7BC-AEA2AC77AA64}"/>
                </a:ext>
              </a:extLst>
            </p:cNvPr>
            <p:cNvSpPr txBox="1"/>
            <p:nvPr/>
          </p:nvSpPr>
          <p:spPr>
            <a:xfrm>
              <a:off x="849202" y="1134399"/>
              <a:ext cx="4578281" cy="4498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Several participants felt they had little to no social life as a result of their financial situation… </a:t>
              </a:r>
            </a:p>
            <a:p>
              <a:endParaRPr lang="en-GB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…and viewed any spending above what they considered to be essentials as a ‘luxury spend</a:t>
              </a:r>
              <a:r>
                <a:rPr lang="en-GB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’.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Examples where participants had significantly cut back included:</a:t>
              </a:r>
              <a:endParaRPr lang="en-GB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Activities and days out with their  children.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Socialising</a:t>
              </a: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with friends.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Going on dates.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Getting a haircut.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Having broadband or streaming services.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25F380-EA4E-EF36-D624-F4A4528BBF2C}"/>
              </a:ext>
            </a:extLst>
          </p:cNvPr>
          <p:cNvGrpSpPr/>
          <p:nvPr/>
        </p:nvGrpSpPr>
        <p:grpSpPr>
          <a:xfrm>
            <a:off x="7387102" y="1030272"/>
            <a:ext cx="4494821" cy="2708043"/>
            <a:chOff x="7700131" y="1347901"/>
            <a:chExt cx="3337386" cy="2829963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D20BFD3-3978-64F9-9BC6-EE54AB1B31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>
              <a:off x="7700131" y="1347901"/>
              <a:ext cx="3337386" cy="282996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101BAF-F612-CB7B-9488-8F32D7D9B15A}"/>
                </a:ext>
              </a:extLst>
            </p:cNvPr>
            <p:cNvSpPr txBox="1"/>
            <p:nvPr/>
          </p:nvSpPr>
          <p:spPr>
            <a:xfrm>
              <a:off x="7808406" y="1847785"/>
              <a:ext cx="2815558" cy="1256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>
                <a:lnSpc>
                  <a:spcPct val="115000"/>
                </a:lnSpc>
              </a:pPr>
              <a:r>
                <a:rPr lang="en-GB" sz="1600" i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“…silly things like excursions for my daughter, taking her to soft play it’s £7…[but] £7 could be us eating tonight.”</a:t>
              </a:r>
              <a:endParaRPr lang="en-GB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484C872-F0BF-C47E-F0C3-1618B5724E8C}"/>
              </a:ext>
            </a:extLst>
          </p:cNvPr>
          <p:cNvGrpSpPr/>
          <p:nvPr/>
        </p:nvGrpSpPr>
        <p:grpSpPr>
          <a:xfrm>
            <a:off x="6585254" y="5857581"/>
            <a:ext cx="4795667" cy="2492182"/>
            <a:chOff x="7813089" y="1698480"/>
            <a:chExt cx="3071360" cy="260438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49EF95B-1778-732A-D660-AC409B98C1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5204"/>
            <a:stretch/>
          </p:blipFill>
          <p:spPr>
            <a:xfrm flipH="1">
              <a:off x="7813089" y="1698480"/>
              <a:ext cx="3071360" cy="260438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4DE673-D7E9-B41F-BDF5-8FBBFF6263BA}"/>
                </a:ext>
              </a:extLst>
            </p:cNvPr>
            <p:cNvSpPr txBox="1"/>
            <p:nvPr/>
          </p:nvSpPr>
          <p:spPr>
            <a:xfrm>
              <a:off x="8068891" y="2226377"/>
              <a:ext cx="2815558" cy="960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>
                <a:lnSpc>
                  <a:spcPct val="115000"/>
                </a:lnSpc>
              </a:pPr>
              <a:r>
                <a:rPr lang="en-US" sz="1600" i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“I've got no money to put aside for essentials. Basically, everything gets spent on energy at the moment.”</a:t>
              </a:r>
              <a:endParaRPr lang="en-GB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F05E990-8098-FA9E-2304-0DC81211E7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5204"/>
          <a:stretch/>
        </p:blipFill>
        <p:spPr>
          <a:xfrm rot="10800000">
            <a:off x="5465147" y="3230611"/>
            <a:ext cx="3512181" cy="21160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B3FCBD8-74E5-6050-54ED-DA2B8E3D137F}"/>
              </a:ext>
            </a:extLst>
          </p:cNvPr>
          <p:cNvSpPr txBox="1"/>
          <p:nvPr/>
        </p:nvSpPr>
        <p:spPr>
          <a:xfrm>
            <a:off x="5711869" y="4076468"/>
            <a:ext cx="2617940" cy="91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en-GB" sz="1600" i="1" dirty="0">
                <a:latin typeface="Arial" panose="020B0604020202020204" pitchFamily="34" charset="0"/>
              </a:rPr>
              <a:t>“I </a:t>
            </a:r>
            <a:r>
              <a:rPr lang="en-US" sz="1600" i="1" dirty="0">
                <a:latin typeface="Arial" panose="020B0604020202020204" pitchFamily="34" charset="0"/>
              </a:rPr>
              <a:t>was actually crying [thinking],</a:t>
            </a:r>
          </a:p>
          <a:p>
            <a:pPr lvl="1">
              <a:lnSpc>
                <a:spcPct val="115000"/>
              </a:lnSpc>
            </a:pPr>
            <a:r>
              <a:rPr lang="en-US" sz="1600" i="1" dirty="0">
                <a:latin typeface="Arial" panose="020B0604020202020204" pitchFamily="34" charset="0"/>
              </a:rPr>
              <a:t>‘I can’t afford to live’ ”</a:t>
            </a:r>
            <a:endParaRPr lang="en-GB" sz="16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6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81578-BA8F-8D09-F873-80E63BD7D375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een city with buildings and wind turbines">
            <a:extLst>
              <a:ext uri="{FF2B5EF4-FFF2-40B4-BE49-F238E27FC236}">
                <a16:creationId xmlns:a16="http://schemas.microsoft.com/office/drawing/2014/main" id="{5CFEC5C1-953A-A9CF-0030-52C9F346A6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195883"/>
            <a:ext cx="12195740" cy="19481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3C591F-AC3F-CBAB-8EE2-BD982770ABDE}"/>
              </a:ext>
            </a:extLst>
          </p:cNvPr>
          <p:cNvSpPr/>
          <p:nvPr/>
        </p:nvSpPr>
        <p:spPr>
          <a:xfrm>
            <a:off x="811079" y="1297219"/>
            <a:ext cx="4724090" cy="914400"/>
          </a:xfrm>
          <a:prstGeom prst="rect">
            <a:avLst/>
          </a:prstGeom>
          <a:solidFill>
            <a:srgbClr val="8BD1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Lack of engagement with suppliers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Most p</a:t>
            </a:r>
            <a:r>
              <a:rPr lang="en-GB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articipants </a:t>
            </a:r>
            <a:r>
              <a:rPr lang="en-GB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had not 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contacted their supplier about their situation.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034EDC-7ED3-8F29-B134-7E3F564FFD7E}"/>
              </a:ext>
            </a:extLst>
          </p:cNvPr>
          <p:cNvSpPr/>
          <p:nvPr/>
        </p:nvSpPr>
        <p:spPr>
          <a:xfrm>
            <a:off x="839232" y="5509857"/>
            <a:ext cx="4724090" cy="2354790"/>
          </a:xfrm>
          <a:prstGeom prst="rect">
            <a:avLst/>
          </a:prstGeom>
          <a:solidFill>
            <a:srgbClr val="E2F4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i="1" dirty="0">
              <a:solidFill>
                <a:srgbClr val="5F5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71CD12-9574-6DF3-A25A-49A0C2964429}"/>
              </a:ext>
            </a:extLst>
          </p:cNvPr>
          <p:cNvGrpSpPr/>
          <p:nvPr/>
        </p:nvGrpSpPr>
        <p:grpSpPr>
          <a:xfrm>
            <a:off x="6040854" y="2350429"/>
            <a:ext cx="5367059" cy="5500298"/>
            <a:chOff x="6013861" y="3003324"/>
            <a:chExt cx="5367059" cy="301667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7566E82-97D5-E147-AD5B-D6F460F9EA2D}"/>
                </a:ext>
              </a:extLst>
            </p:cNvPr>
            <p:cNvSpPr/>
            <p:nvPr/>
          </p:nvSpPr>
          <p:spPr>
            <a:xfrm>
              <a:off x="6013861" y="3096767"/>
              <a:ext cx="5367059" cy="2923229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0B2C6E9-BFCD-83C9-7C74-1992EC02772B}"/>
                </a:ext>
              </a:extLst>
            </p:cNvPr>
            <p:cNvSpPr txBox="1"/>
            <p:nvPr/>
          </p:nvSpPr>
          <p:spPr>
            <a:xfrm>
              <a:off x="6095999" y="3003324"/>
              <a:ext cx="5229775" cy="2785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Many of the participants had visited charities and advice services for support with managing their rising costs.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included using services such as: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Food banks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Home heating oil support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Christmas support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Charity shops</a:t>
              </a: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Referral schemes</a:t>
              </a:r>
              <a:endParaRPr lang="en-US" sz="18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E58872F-C2E1-6441-1B3E-52546E78CE98}"/>
              </a:ext>
            </a:extLst>
          </p:cNvPr>
          <p:cNvGrpSpPr/>
          <p:nvPr/>
        </p:nvGrpSpPr>
        <p:grpSpPr>
          <a:xfrm>
            <a:off x="811078" y="2480885"/>
            <a:ext cx="4724090" cy="2886216"/>
            <a:chOff x="811078" y="2480885"/>
            <a:chExt cx="4724090" cy="288621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174667-CF16-90E8-CA3E-F479D5BEE1AD}"/>
                </a:ext>
              </a:extLst>
            </p:cNvPr>
            <p:cNvSpPr/>
            <p:nvPr/>
          </p:nvSpPr>
          <p:spPr>
            <a:xfrm>
              <a:off x="811078" y="2480885"/>
              <a:ext cx="4724090" cy="2886216"/>
            </a:xfrm>
            <a:prstGeom prst="rect">
              <a:avLst/>
            </a:prstGeom>
            <a:solidFill>
              <a:srgbClr val="E2F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GB" sz="16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BA8DC71-8C51-2BA4-07C0-95EDAEB932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5315" t="6845" r="25497" b="21474"/>
            <a:stretch/>
          </p:blipFill>
          <p:spPr>
            <a:xfrm>
              <a:off x="4475074" y="2630189"/>
              <a:ext cx="909311" cy="1325092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C70BA9C-3B74-D205-E1C3-28AE252D93EA}"/>
                </a:ext>
              </a:extLst>
            </p:cNvPr>
            <p:cNvSpPr txBox="1"/>
            <p:nvPr/>
          </p:nvSpPr>
          <p:spPr>
            <a:xfrm>
              <a:off x="981975" y="2639996"/>
              <a:ext cx="4402409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Many were unaware their </a:t>
              </a:r>
            </a:p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supplier could help or assumed </a:t>
              </a:r>
            </a:p>
            <a:p>
              <a:pPr algn="l"/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they wouldn’t.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00000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		Others felt anxious or 				embarrassed about explaining their 	situation to their supplier.</a:t>
              </a:r>
              <a:endParaRPr lang="en-US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i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ABB1D2CD-FC74-4A38-E94C-39E8264F412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857" r="8857" b="15959"/>
          <a:stretch/>
        </p:blipFill>
        <p:spPr>
          <a:xfrm>
            <a:off x="4453291" y="5662752"/>
            <a:ext cx="903568" cy="9228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453408-BAFC-F850-700A-9A1E5FD398A9}"/>
              </a:ext>
            </a:extLst>
          </p:cNvPr>
          <p:cNvSpPr txBox="1"/>
          <p:nvPr/>
        </p:nvSpPr>
        <p:spPr>
          <a:xfrm>
            <a:off x="881016" y="5708823"/>
            <a:ext cx="45364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Some experienced difficulties </a:t>
            </a:r>
          </a:p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when attempting to contact </a:t>
            </a:r>
          </a:p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their supplier.</a:t>
            </a: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		Many were reluctant to 				take on more debt that had 			to be paid back.</a:t>
            </a:r>
          </a:p>
          <a:p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CB8EB6-FB5B-8A3C-0AE4-9C8EB02852B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1840" t="7211" r="24034" b="20560"/>
          <a:stretch/>
        </p:blipFill>
        <p:spPr>
          <a:xfrm>
            <a:off x="981975" y="4041618"/>
            <a:ext cx="894375" cy="11935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AC88ED-4DF0-15EF-2C4B-6FD0851FDCA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492" r="8857" b="14160"/>
          <a:stretch/>
        </p:blipFill>
        <p:spPr>
          <a:xfrm>
            <a:off x="1066080" y="6742141"/>
            <a:ext cx="1015419" cy="105459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F8939A1-A4CC-3381-D56E-18213F7F52BF}"/>
              </a:ext>
            </a:extLst>
          </p:cNvPr>
          <p:cNvSpPr/>
          <p:nvPr/>
        </p:nvSpPr>
        <p:spPr>
          <a:xfrm>
            <a:off x="6040853" y="1293273"/>
            <a:ext cx="5367059" cy="914400"/>
          </a:xfrm>
          <a:prstGeom prst="rect">
            <a:avLst/>
          </a:prstGeom>
          <a:solidFill>
            <a:srgbClr val="8BD1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Reliance on 3</a:t>
            </a:r>
            <a:r>
              <a:rPr lang="en-GB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Party supports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46D7B4E-2C06-221C-E85E-BD65D35069EA}"/>
              </a:ext>
            </a:extLst>
          </p:cNvPr>
          <p:cNvGrpSpPr/>
          <p:nvPr/>
        </p:nvGrpSpPr>
        <p:grpSpPr>
          <a:xfrm>
            <a:off x="8989722" y="4441268"/>
            <a:ext cx="2602742" cy="1568102"/>
            <a:chOff x="9031547" y="5048192"/>
            <a:chExt cx="2602742" cy="156810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F432C75-5749-A892-640F-3BE3951DF8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b="15204"/>
            <a:stretch/>
          </p:blipFill>
          <p:spPr>
            <a:xfrm rot="10800000">
              <a:off x="9031547" y="5048192"/>
              <a:ext cx="2602742" cy="156810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71CDCFC-2B21-EF43-4E3E-B488CF247C92}"/>
                </a:ext>
              </a:extLst>
            </p:cNvPr>
            <p:cNvSpPr txBox="1"/>
            <p:nvPr/>
          </p:nvSpPr>
          <p:spPr>
            <a:xfrm>
              <a:off x="9328956" y="5573661"/>
              <a:ext cx="192289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800" b="0" i="1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“The food banks are becoming the norm</a:t>
              </a:r>
              <a:r>
                <a:rPr lang="en-US" i="1" dirty="0">
                  <a:solidFill>
                    <a:srgbClr val="000000"/>
                  </a:solidFill>
                  <a:latin typeface="Arial" panose="020B0604020202020204" pitchFamily="34" charset="0"/>
                </a:rPr>
                <a:t>”</a:t>
              </a:r>
              <a:endParaRPr lang="en-GB" dirty="0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79D732E-0DDF-C8F6-BB93-9A0FDB7C479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5204"/>
          <a:stretch/>
        </p:blipFill>
        <p:spPr>
          <a:xfrm rot="10800000">
            <a:off x="8926290" y="6112965"/>
            <a:ext cx="2602742" cy="156810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5959D6A-887B-3D6A-CE9F-D0AD63B34671}"/>
              </a:ext>
            </a:extLst>
          </p:cNvPr>
          <p:cNvSpPr txBox="1"/>
          <p:nvPr/>
        </p:nvSpPr>
        <p:spPr>
          <a:xfrm>
            <a:off x="9300766" y="6669980"/>
            <a:ext cx="19228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“It's my last port of call but I knew I had to”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BAE26D-5AE0-0E14-6EC6-20A63725D829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needs expressed by participants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81AF07-1275-A1D6-6E89-41AA1A4EDB53}"/>
              </a:ext>
            </a:extLst>
          </p:cNvPr>
          <p:cNvGrpSpPr/>
          <p:nvPr/>
        </p:nvGrpSpPr>
        <p:grpSpPr>
          <a:xfrm>
            <a:off x="811078" y="1157362"/>
            <a:ext cx="4593196" cy="4011918"/>
            <a:chOff x="811078" y="1313141"/>
            <a:chExt cx="4593196" cy="401191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F959B0C-9315-6DDE-1675-1F953FD98037}"/>
                </a:ext>
              </a:extLst>
            </p:cNvPr>
            <p:cNvGrpSpPr/>
            <p:nvPr/>
          </p:nvGrpSpPr>
          <p:grpSpPr>
            <a:xfrm>
              <a:off x="811078" y="1757503"/>
              <a:ext cx="4593196" cy="3567556"/>
              <a:chOff x="1098561" y="1339863"/>
              <a:chExt cx="4882686" cy="3330393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078716D-273A-F6B8-4B77-B063A9B0F07E}"/>
                  </a:ext>
                </a:extLst>
              </p:cNvPr>
              <p:cNvSpPr/>
              <p:nvPr/>
            </p:nvSpPr>
            <p:spPr>
              <a:xfrm>
                <a:off x="1098561" y="1384748"/>
                <a:ext cx="4882686" cy="3018327"/>
              </a:xfrm>
              <a:prstGeom prst="rect">
                <a:avLst/>
              </a:prstGeom>
              <a:solidFill>
                <a:srgbClr val="E2F4E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16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F8A118A6-81B2-CAD7-D6D0-01D1452EB4E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22840"/>
              <a:stretch/>
            </p:blipFill>
            <p:spPr>
              <a:xfrm>
                <a:off x="4258265" y="1339863"/>
                <a:ext cx="1618256" cy="1009184"/>
              </a:xfrm>
              <a:prstGeom prst="rect">
                <a:avLst/>
              </a:prstGeom>
            </p:spPr>
          </p:pic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40D0B7-FEF5-BB68-30B5-4D1017B983CF}"/>
                  </a:ext>
                </a:extLst>
              </p:cNvPr>
              <p:cNvSpPr txBox="1"/>
              <p:nvPr/>
            </p:nvSpPr>
            <p:spPr>
              <a:xfrm>
                <a:off x="1308012" y="1481046"/>
                <a:ext cx="4463783" cy="3189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Lower prices / Cap tariffs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 allow consumers to be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self-sufficient on their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own incomes.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Reduced tariffs for particular groups</a:t>
                </a: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Trebuchet MS" pitchFamily="34" charset="0"/>
                    <a:ea typeface="Calibri" pitchFamily="34" charset="0"/>
                    <a:cs typeface="Microsoft Sans Serif" pitchFamily="34" charset="0"/>
                  </a:rPr>
                  <a:t>	</a:t>
                </a: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such as young families, those 	with	disabilities/illness in the household, 	those on low incomes and those on 	benefits.</a:t>
                </a:r>
                <a:endParaRPr lang="en-US" altLang="en-US" sz="1600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endParaRP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3EADAD-1B9F-E09D-6EC3-C06C2FDF2051}"/>
                </a:ext>
              </a:extLst>
            </p:cNvPr>
            <p:cNvSpPr/>
            <p:nvPr/>
          </p:nvSpPr>
          <p:spPr>
            <a:xfrm>
              <a:off x="811078" y="1313141"/>
              <a:ext cx="4593196" cy="492444"/>
            </a:xfrm>
            <a:prstGeom prst="rect">
              <a:avLst/>
            </a:prstGeom>
            <a:solidFill>
              <a:srgbClr val="8BD1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Financial Support</a:t>
              </a:r>
            </a:p>
          </p:txBody>
        </p:sp>
      </p:grpSp>
      <p:pic>
        <p:nvPicPr>
          <p:cNvPr id="25" name="Picture 24" descr="A green city with buildings and wind turbines">
            <a:extLst>
              <a:ext uri="{FF2B5EF4-FFF2-40B4-BE49-F238E27FC236}">
                <a16:creationId xmlns:a16="http://schemas.microsoft.com/office/drawing/2014/main" id="{598D919F-3FFE-29B9-4E97-B56A406B6B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0" y="7271026"/>
            <a:ext cx="12195740" cy="1948117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2E0A0E49-57A1-9925-6CC9-AFD60334BB46}"/>
              </a:ext>
            </a:extLst>
          </p:cNvPr>
          <p:cNvGrpSpPr/>
          <p:nvPr/>
        </p:nvGrpSpPr>
        <p:grpSpPr>
          <a:xfrm>
            <a:off x="811077" y="5097600"/>
            <a:ext cx="4593197" cy="3041360"/>
            <a:chOff x="811077" y="5253379"/>
            <a:chExt cx="4593197" cy="30413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4264CEB-208F-C9A9-1490-07DCD380B2BD}"/>
                </a:ext>
              </a:extLst>
            </p:cNvPr>
            <p:cNvSpPr/>
            <p:nvPr/>
          </p:nvSpPr>
          <p:spPr>
            <a:xfrm>
              <a:off x="811078" y="5253379"/>
              <a:ext cx="4593196" cy="492444"/>
            </a:xfrm>
            <a:prstGeom prst="rect">
              <a:avLst/>
            </a:prstGeom>
            <a:solidFill>
              <a:srgbClr val="8BD1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Government Support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3B8E80A-3292-A0E6-8B70-CFD82DA2720D}"/>
                </a:ext>
              </a:extLst>
            </p:cNvPr>
            <p:cNvGrpSpPr/>
            <p:nvPr/>
          </p:nvGrpSpPr>
          <p:grpSpPr>
            <a:xfrm>
              <a:off x="811077" y="5745823"/>
              <a:ext cx="4593196" cy="2335759"/>
              <a:chOff x="1098561" y="1384748"/>
              <a:chExt cx="4882686" cy="301832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254B1FB-AB4D-EE6C-0043-7EDBF0513C02}"/>
                  </a:ext>
                </a:extLst>
              </p:cNvPr>
              <p:cNvSpPr/>
              <p:nvPr/>
            </p:nvSpPr>
            <p:spPr>
              <a:xfrm>
                <a:off x="1098561" y="1384748"/>
                <a:ext cx="4882686" cy="3018327"/>
              </a:xfrm>
              <a:prstGeom prst="rect">
                <a:avLst/>
              </a:prstGeom>
              <a:solidFill>
                <a:srgbClr val="E2F4E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16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3261A6F-9923-3E68-4B30-C20458337376}"/>
                  </a:ext>
                </a:extLst>
              </p:cNvPr>
              <p:cNvSpPr txBox="1"/>
              <p:nvPr/>
            </p:nvSpPr>
            <p:spPr>
              <a:xfrm>
                <a:off x="1098561" y="1756718"/>
                <a:ext cx="4463783" cy="1312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Funded Community initiatives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such as warm banks.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B4A6AF-628C-7D88-FAE2-D0A27D62E745}"/>
                </a:ext>
              </a:extLst>
            </p:cNvPr>
            <p:cNvSpPr txBox="1"/>
            <p:nvPr/>
          </p:nvSpPr>
          <p:spPr>
            <a:xfrm>
              <a:off x="1382050" y="7094410"/>
              <a:ext cx="3958965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rPr>
                <a:t>		</a:t>
              </a:r>
              <a:r>
                <a:rPr lang="en-US" altLang="en-US" sz="2000" b="1" dirty="0">
                  <a:solidFill>
                    <a:srgbClr val="5F5F5F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Government funding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5F5F5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such as a winter energy payment or energy vouchers.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endParaRP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4DEDE3C-6E8E-107C-0CB1-F51A9AED20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14196"/>
            <a:stretch/>
          </p:blipFill>
          <p:spPr>
            <a:xfrm>
              <a:off x="1008111" y="6976120"/>
              <a:ext cx="967068" cy="829782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DF8CB30-27EB-5BF2-1915-B273C84009D6}"/>
              </a:ext>
            </a:extLst>
          </p:cNvPr>
          <p:cNvGrpSpPr/>
          <p:nvPr/>
        </p:nvGrpSpPr>
        <p:grpSpPr>
          <a:xfrm>
            <a:off x="6917137" y="1174306"/>
            <a:ext cx="4472066" cy="6751497"/>
            <a:chOff x="6917137" y="1330085"/>
            <a:chExt cx="4472066" cy="67514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7533F0-C485-9E38-C67D-12A15272AF6E}"/>
                </a:ext>
              </a:extLst>
            </p:cNvPr>
            <p:cNvSpPr/>
            <p:nvPr/>
          </p:nvSpPr>
          <p:spPr>
            <a:xfrm>
              <a:off x="6917139" y="1330085"/>
              <a:ext cx="4463782" cy="492444"/>
            </a:xfrm>
            <a:prstGeom prst="rect">
              <a:avLst/>
            </a:prstGeom>
            <a:solidFill>
              <a:srgbClr val="8BD1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Communication and Advice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2D4C1B2-7895-F268-C506-1FD1363A20D9}"/>
                </a:ext>
              </a:extLst>
            </p:cNvPr>
            <p:cNvGrpSpPr/>
            <p:nvPr/>
          </p:nvGrpSpPr>
          <p:grpSpPr>
            <a:xfrm>
              <a:off x="6917137" y="1822530"/>
              <a:ext cx="4472066" cy="6259052"/>
              <a:chOff x="1098560" y="1390307"/>
              <a:chExt cx="4472066" cy="1979179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20D3204-2D6B-7509-3F14-A75656E8BC79}"/>
                  </a:ext>
                </a:extLst>
              </p:cNvPr>
              <p:cNvSpPr/>
              <p:nvPr/>
            </p:nvSpPr>
            <p:spPr>
              <a:xfrm>
                <a:off x="1106844" y="1390307"/>
                <a:ext cx="4463782" cy="1979179"/>
              </a:xfrm>
              <a:prstGeom prst="rect">
                <a:avLst/>
              </a:prstGeom>
              <a:solidFill>
                <a:srgbClr val="E2F4E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16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D0FE676-06D2-3325-13AF-A2B21B6E5322}"/>
                  </a:ext>
                </a:extLst>
              </p:cNvPr>
              <p:cNvSpPr txBox="1"/>
              <p:nvPr/>
            </p:nvSpPr>
            <p:spPr>
              <a:xfrm>
                <a:off x="1098560" y="1447893"/>
                <a:ext cx="4463783" cy="17420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Energy Advice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advice on energy efficiency practices, in particular to maximise heating systems.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Clear and transparent communication on tariffs</a:t>
                </a: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particularly for PPM users who want to understand their usage better</a:t>
                </a:r>
                <a:r>
                  <a:rPr lang="en-US" altLang="en-US" sz="1600" dirty="0">
                    <a:solidFill>
                      <a:srgbClr val="5F5F5F"/>
                    </a:solidFill>
                    <a:latin typeface="Trebuchet MS" pitchFamily="34" charset="0"/>
                    <a:cs typeface="Microsoft Sans Serif" pitchFamily="34" charset="0"/>
                  </a:rPr>
                  <a:t>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Improved supplier communication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including supplier monitoring of energy usage and debt behaviours.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000" b="1" dirty="0">
                  <a:solidFill>
                    <a:srgbClr val="5F5F5F"/>
                  </a:solidFill>
                  <a:latin typeface="Trebuchet MS" pitchFamily="34" charset="0"/>
                  <a:ea typeface="Calibri" pitchFamily="34" charset="0"/>
                  <a:cs typeface="Microsoft Sans Serif" pitchFamily="34" charset="0"/>
                </a:endParaRP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dirty="0">
                    <a:solidFill>
                      <a:srgbClr val="5F5F5F"/>
                    </a:solidFill>
                    <a:latin typeface="Arial" panose="020B0604020202020204" pitchFamily="34" charset="0"/>
                    <a:ea typeface="Calibri" pitchFamily="34" charset="0"/>
                    <a:cs typeface="Arial" panose="020B0604020202020204" pitchFamily="34" charset="0"/>
                  </a:rPr>
                  <a:t>Increased awareness of existing supports</a:t>
                </a: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dirty="0">
                    <a:solidFill>
                      <a:srgbClr val="5F5F5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Suppliers, Government, Communities</a:t>
                </a:r>
                <a:r>
                  <a:rPr lang="en-US" altLang="en-US" sz="1600" dirty="0">
                    <a:solidFill>
                      <a:srgbClr val="5F5F5F"/>
                    </a:solidFill>
                    <a:latin typeface="Trebuchet MS" pitchFamily="34" charset="0"/>
                    <a:cs typeface="Microsoft Sans Serif" pitchFamily="34" charset="0"/>
                  </a:rPr>
                  <a:t>.</a:t>
                </a:r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E8A3A8E-2318-589B-65F6-F9B54197FF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0855"/>
            <a:stretch/>
          </p:blipFill>
          <p:spPr>
            <a:xfrm>
              <a:off x="6959011" y="3030886"/>
              <a:ext cx="1316001" cy="10568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85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4785D5-C784-73D3-85A1-12A48802171D}"/>
              </a:ext>
            </a:extLst>
          </p:cNvPr>
          <p:cNvSpPr txBox="1"/>
          <p:nvPr/>
        </p:nvSpPr>
        <p:spPr>
          <a:xfrm>
            <a:off x="811078" y="441963"/>
            <a:ext cx="10569843" cy="492443"/>
          </a:xfrm>
          <a:prstGeom prst="rect">
            <a:avLst/>
          </a:prstGeom>
          <a:solidFill>
            <a:srgbClr val="8EBF6D"/>
          </a:solidFill>
        </p:spPr>
        <p:txBody>
          <a:bodyPr wrap="square" rtlCol="0" anchor="ctr">
            <a:spAutoFit/>
          </a:bodyPr>
          <a:lstStyle/>
          <a:p>
            <a:pPr algn="ctr" defTabSz="342900"/>
            <a:r>
              <a:rPr lang="en-US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Studies &amp; Quotes</a:t>
            </a:r>
            <a:endParaRPr lang="en-GB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green city with buildings and wind turbines">
            <a:extLst>
              <a:ext uri="{FF2B5EF4-FFF2-40B4-BE49-F238E27FC236}">
                <a16:creationId xmlns:a16="http://schemas.microsoft.com/office/drawing/2014/main" id="{499ACDF4-DF15-A78F-2DCA-FF93308CE92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/>
          <a:stretch/>
        </p:blipFill>
        <p:spPr>
          <a:xfrm>
            <a:off x="-3740" y="7195883"/>
            <a:ext cx="12195740" cy="194811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D8C995B-5B1E-2013-EC39-99C2A45B7D0F}"/>
              </a:ext>
            </a:extLst>
          </p:cNvPr>
          <p:cNvGrpSpPr/>
          <p:nvPr/>
        </p:nvGrpSpPr>
        <p:grpSpPr>
          <a:xfrm>
            <a:off x="7744541" y="1228115"/>
            <a:ext cx="4087871" cy="6678752"/>
            <a:chOff x="3435561" y="6440271"/>
            <a:chExt cx="8434896" cy="18697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779B6DE-D3ED-68CE-EA0C-CB88E9DBF99F}"/>
                </a:ext>
              </a:extLst>
            </p:cNvPr>
            <p:cNvSpPr txBox="1"/>
            <p:nvPr/>
          </p:nvSpPr>
          <p:spPr>
            <a:xfrm>
              <a:off x="3581759" y="6440271"/>
              <a:ext cx="8288698" cy="18697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53975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		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</a:rPr>
                <a:t>		</a:t>
              </a:r>
              <a:r>
                <a:rPr lang="en-US" sz="1400" b="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Mr. T lives alone in public rented 			housing. He recently had to leave his 		job due to ill health and </a:t>
              </a:r>
              <a:r>
                <a:rPr lang="en-US" sz="140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is struggling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</a:rPr>
                <a:t> 		</a:t>
              </a:r>
              <a:r>
                <a:rPr lang="en-US" sz="140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to understand the benefits system</a:t>
              </a:r>
              <a:r>
                <a:rPr lang="en-US" sz="1400" b="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.</a:t>
              </a:r>
            </a:p>
            <a:p>
              <a:endParaRPr lang="en-US" sz="14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r>
                <a:rPr lang="en-US" sz="1400" b="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</a:rPr>
                <a:t>		</a:t>
              </a:r>
            </a:p>
            <a:p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</a:rPr>
                <a:t>He has not used his gas heating for several years as he cannot afford to, and chooses to live in one room of his house to conserve electricity use.</a:t>
              </a:r>
            </a:p>
            <a:p>
              <a:endParaRPr lang="en-US" sz="14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</a:rPr>
                <a:t>Mr T.’s home doesn’t have a working cooker and he doesn’t own a washing machine or have internet. He rarely watches TV as he prefers to read. He has been severely rationing his eating and groceries to save money.</a:t>
              </a:r>
            </a:p>
            <a:p>
              <a:endParaRPr lang="en-US" sz="14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 sz="1400" b="1" i="1" u="none" strike="noStrike" baseline="0" dirty="0">
                  <a:latin typeface="Arial" panose="020B0604020202020204" pitchFamily="34" charset="0"/>
                </a:rPr>
                <a:t>“I eat maybe a sandwich a day, a cup of soup or something…” </a:t>
              </a:r>
              <a:endParaRPr lang="en-US" sz="1400" b="1" i="0" u="none" strike="noStrike" baseline="0" dirty="0">
                <a:latin typeface="Arial" panose="020B0604020202020204" pitchFamily="34" charset="0"/>
              </a:endParaRPr>
            </a:p>
            <a:p>
              <a:endParaRPr lang="en-US" sz="14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</a:rPr>
                <a:t>He struggles to understand tariffs and pricing, preferring to continue living as he does rather than get into debt with his provider.</a:t>
              </a:r>
            </a:p>
            <a:p>
              <a:endParaRPr lang="en-US" sz="12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 sz="1200" b="1" i="1" dirty="0">
                  <a:latin typeface="Arial" panose="020B0604020202020204" pitchFamily="34" charset="0"/>
                </a:rPr>
                <a:t>“I’m trying to manage what I have at the minute without going, ‘Listen, I’m here with my begging bowl’” </a:t>
              </a:r>
              <a:endParaRPr lang="en-US" sz="12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endParaRPr lang="en-US" sz="12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 sz="1200" b="1" i="1" dirty="0">
                  <a:latin typeface="Arial" panose="020B0604020202020204" pitchFamily="34" charset="0"/>
                </a:rPr>
                <a:t>“Now I've got a free bus pass. I sometimes just get on the bus. Because it's warm and just ride about” 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FE19B25-8E4C-8E0F-33A5-09E1D69D17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6113"/>
            <a:stretch/>
          </p:blipFill>
          <p:spPr>
            <a:xfrm>
              <a:off x="3435561" y="6504973"/>
              <a:ext cx="2547543" cy="342373"/>
            </a:xfrm>
            <a:prstGeom prst="rect">
              <a:avLst/>
            </a:prstGeom>
          </p:spPr>
        </p:pic>
      </p:grp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605711C0-48C7-58E2-126B-EC6F267079F9}"/>
              </a:ext>
            </a:extLst>
          </p:cNvPr>
          <p:cNvSpPr/>
          <p:nvPr/>
        </p:nvSpPr>
        <p:spPr>
          <a:xfrm>
            <a:off x="4718874" y="4933001"/>
            <a:ext cx="2516778" cy="1143675"/>
          </a:xfrm>
          <a:prstGeom prst="wedgeRoundRectCallout">
            <a:avLst>
              <a:gd name="adj1" fmla="val 41386"/>
              <a:gd name="adj2" fmla="val 77897"/>
              <a:gd name="adj3" fmla="val 16667"/>
            </a:avLst>
          </a:prstGeom>
          <a:solidFill>
            <a:srgbClr val="8BD1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“I transferred 90p from my savings account into my current account so that I could top up on electricity. I thought to myself, this is a new low” 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63EC2895-04D7-C500-F7DF-FAE0A1A0EAAD}"/>
              </a:ext>
            </a:extLst>
          </p:cNvPr>
          <p:cNvSpPr/>
          <p:nvPr/>
        </p:nvSpPr>
        <p:spPr>
          <a:xfrm>
            <a:off x="4718874" y="3002815"/>
            <a:ext cx="2516778" cy="1039172"/>
          </a:xfrm>
          <a:prstGeom prst="wedgeRoundRectCallout">
            <a:avLst>
              <a:gd name="adj1" fmla="val -46330"/>
              <a:gd name="adj2" fmla="val 93634"/>
              <a:gd name="adj3" fmla="val 16667"/>
            </a:avLst>
          </a:prstGeom>
          <a:solidFill>
            <a:srgbClr val="8BD1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“now I turn everything off.... I noticed quite a bit of difference… a £1 odd per week” 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835AE0CC-4D8A-2D9A-0FD1-8CF56CAEF5A8}"/>
              </a:ext>
            </a:extLst>
          </p:cNvPr>
          <p:cNvSpPr/>
          <p:nvPr/>
        </p:nvSpPr>
        <p:spPr>
          <a:xfrm>
            <a:off x="4648021" y="1269946"/>
            <a:ext cx="2516778" cy="1039172"/>
          </a:xfrm>
          <a:prstGeom prst="wedgeRoundRectCallout">
            <a:avLst>
              <a:gd name="adj1" fmla="val 45019"/>
              <a:gd name="adj2" fmla="val 76035"/>
              <a:gd name="adj3" fmla="val 16667"/>
            </a:avLst>
          </a:prstGeom>
          <a:solidFill>
            <a:srgbClr val="8BD1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>
                <a:solidFill>
                  <a:schemeClr val="bg1"/>
                </a:solidFill>
                <a:latin typeface="Arial" panose="020B0604020202020204" pitchFamily="34" charset="0"/>
              </a:rPr>
              <a:t>“T</a:t>
            </a:r>
            <a:r>
              <a:rPr lang="en-US" sz="1100" b="1" i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here were times I was worried how I was going to get grocery shopping […] Sometimes it was touch and go.”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754EF346-A7B0-F2BB-E9B6-4C7B3589B157}"/>
              </a:ext>
            </a:extLst>
          </p:cNvPr>
          <p:cNvSpPr/>
          <p:nvPr/>
        </p:nvSpPr>
        <p:spPr>
          <a:xfrm>
            <a:off x="4718874" y="6665870"/>
            <a:ext cx="2516778" cy="1143675"/>
          </a:xfrm>
          <a:prstGeom prst="wedgeRoundRectCallout">
            <a:avLst>
              <a:gd name="adj1" fmla="val -45811"/>
              <a:gd name="adj2" fmla="val 84750"/>
              <a:gd name="adj3" fmla="val 16667"/>
            </a:avLst>
          </a:prstGeom>
          <a:solidFill>
            <a:srgbClr val="8BD1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“It's not really living...You're just surviving on basic needs at the minute. And even at that, it's a struggle” </a:t>
            </a:r>
            <a:endParaRPr lang="en-US" sz="800" b="1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2D6A5F-62D1-5210-4227-4F1B1BFD8BA5}"/>
              </a:ext>
            </a:extLst>
          </p:cNvPr>
          <p:cNvSpPr txBox="1"/>
          <p:nvPr/>
        </p:nvSpPr>
        <p:spPr>
          <a:xfrm>
            <a:off x="359588" y="1294179"/>
            <a:ext cx="3885841" cy="6617196"/>
          </a:xfrm>
          <a:prstGeom prst="rect">
            <a:avLst/>
          </a:prstGeom>
          <a:solidFill>
            <a:schemeClr val="bg1">
              <a:lumMod val="95000"/>
            </a:schemeClr>
          </a:solidFill>
          <a:ln w="539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		</a:t>
            </a:r>
          </a:p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  Ms. E is a single mother who lives 			with her three young children 			in a private rented house.</a:t>
            </a:r>
          </a:p>
          <a:p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She is unable to work as her son is disabled. This, along with a recent split from her children’s father, has left Ms. E with no money for most essentials and struggling to keep up with her bills and monthly expenses. </a:t>
            </a:r>
          </a:p>
          <a:p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Arial" panose="020B0604020202020204" pitchFamily="34" charset="0"/>
              </a:rPr>
              <a:t>“I’m lucky that help is there, or we would be homeless.”</a:t>
            </a:r>
          </a:p>
          <a:p>
            <a:endParaRPr lang="en-US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Ms. E. is aware that her electricity supplier can offer her support, however she has never contacted them due to feeling anxious.</a:t>
            </a:r>
          </a:p>
          <a:p>
            <a:endParaRPr lang="en-US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b="1" i="1" u="none" strike="noStrike" baseline="0" dirty="0">
                <a:latin typeface="Arial" panose="020B0604020202020204" pitchFamily="34" charset="0"/>
              </a:rPr>
              <a:t>“I have really bad anxiety…I’d feel like I was begging”</a:t>
            </a:r>
          </a:p>
          <a:p>
            <a:endParaRPr lang="en-US" sz="1200" b="1" i="1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Ms. E. finds energy pricing confusing and wishes Suppliers would be more pro-active at ensuring customers are on the best tariff. She relies on Social Media for advice.</a:t>
            </a:r>
          </a:p>
          <a:p>
            <a:endParaRPr lang="en-US" sz="1200" b="1" i="1" dirty="0">
              <a:latin typeface="Arial" panose="020B0604020202020204" pitchFamily="34" charset="0"/>
            </a:endParaRPr>
          </a:p>
          <a:p>
            <a:r>
              <a:rPr lang="en-US" sz="1200" b="1" i="1" u="none" strike="noStrike" baseline="0" dirty="0">
                <a:latin typeface="Arial" panose="020B0604020202020204" pitchFamily="34" charset="0"/>
              </a:rPr>
              <a:t>“it’s the changing, the up and down of the units...the prices...it makes it very </a:t>
            </a:r>
            <a:r>
              <a:rPr lang="en-US" sz="1200" b="1" i="1" dirty="0">
                <a:latin typeface="Arial" panose="020B0604020202020204" pitchFamily="34" charset="0"/>
              </a:rPr>
              <a:t>difficult. Then you hear somebody else is only paying £20 on their electric a week…and you’re thinking how?”</a:t>
            </a:r>
            <a:endParaRPr lang="en-US" sz="1200" i="1" dirty="0"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213AF1B-0CA2-E053-75DA-04552FAAD9C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3063"/>
          <a:stretch/>
        </p:blipFill>
        <p:spPr>
          <a:xfrm>
            <a:off x="473888" y="1622086"/>
            <a:ext cx="1048846" cy="9118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94700D-EF91-8E1D-3D10-16DA7085A494}"/>
              </a:ext>
            </a:extLst>
          </p:cNvPr>
          <p:cNvSpPr txBox="1"/>
          <p:nvPr/>
        </p:nvSpPr>
        <p:spPr>
          <a:xfrm>
            <a:off x="7815394" y="1228405"/>
            <a:ext cx="147355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Male, 60 – 69 years old</a:t>
            </a:r>
            <a:endParaRPr lang="en-US" altLang="en-US" sz="600" b="1" dirty="0">
              <a:solidFill>
                <a:srgbClr val="5F5F5F"/>
              </a:solidFill>
              <a:latin typeface="Trebuchet MS" pitchFamily="34" charset="0"/>
              <a:ea typeface="Calibri" pitchFamily="34" charset="0"/>
              <a:cs typeface="Microsoft Sans Serif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C49009-04D5-E4E1-746E-532E173B68E0}"/>
              </a:ext>
            </a:extLst>
          </p:cNvPr>
          <p:cNvSpPr txBox="1"/>
          <p:nvPr/>
        </p:nvSpPr>
        <p:spPr>
          <a:xfrm>
            <a:off x="359588" y="1317158"/>
            <a:ext cx="156990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Female, 30 – 39 years old</a:t>
            </a:r>
            <a:endParaRPr lang="en-US" altLang="en-US" sz="600" b="1" dirty="0">
              <a:solidFill>
                <a:srgbClr val="5F5F5F"/>
              </a:solidFill>
              <a:latin typeface="Trebuchet MS" pitchFamily="34" charset="0"/>
              <a:ea typeface="Calibri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0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R colours">
      <a:dk1>
        <a:sysClr val="windowText" lastClr="000000"/>
      </a:dk1>
      <a:lt1>
        <a:sysClr val="window" lastClr="FFFFFF"/>
      </a:lt1>
      <a:dk2>
        <a:srgbClr val="006600"/>
      </a:dk2>
      <a:lt2>
        <a:srgbClr val="EEECE1"/>
      </a:lt2>
      <a:accent1>
        <a:srgbClr val="006600"/>
      </a:accent1>
      <a:accent2>
        <a:srgbClr val="669900"/>
      </a:accent2>
      <a:accent3>
        <a:srgbClr val="B0EE00"/>
      </a:accent3>
      <a:accent4>
        <a:srgbClr val="17365D"/>
      </a:accent4>
      <a:accent5>
        <a:srgbClr val="006699"/>
      </a:accent5>
      <a:accent6>
        <a:srgbClr val="99FFCC"/>
      </a:accent6>
      <a:hlink>
        <a:srgbClr val="660066"/>
      </a:hlink>
      <a:folHlink>
        <a:srgbClr val="A5002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B13B87B-B28F-4C50-B0C3-31480618A8F9}" vid="{DEE97244-58C9-4DDB-9961-76CE1FFBD4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UR presentation template</Template>
  <TotalTime>8533</TotalTime>
  <Words>1783</Words>
  <Application>Microsoft Office PowerPoint</Application>
  <PresentationFormat>Custom</PresentationFormat>
  <Paragraphs>237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Trebuchet MS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Irwin</dc:creator>
  <cp:lastModifiedBy>McSparron, Maeve</cp:lastModifiedBy>
  <cp:revision>305</cp:revision>
  <cp:lastPrinted>2024-06-18T15:18:48Z</cp:lastPrinted>
  <dcterms:created xsi:type="dcterms:W3CDTF">2019-04-08T10:48:53Z</dcterms:created>
  <dcterms:modified xsi:type="dcterms:W3CDTF">2024-10-15T10:35:42Z</dcterms:modified>
</cp:coreProperties>
</file>