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6" r:id="rId5"/>
    <p:sldId id="298" r:id="rId6"/>
    <p:sldId id="297" r:id="rId7"/>
    <p:sldId id="291" r:id="rId8"/>
    <p:sldId id="290" r:id="rId9"/>
    <p:sldId id="293" r:id="rId10"/>
    <p:sldId id="294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per Grainne" initials="RG" lastIdx="2" clrIdx="0">
    <p:extLst>
      <p:ext uri="{19B8F6BF-5375-455C-9EA6-DF929625EA0E}">
        <p15:presenceInfo xmlns:p15="http://schemas.microsoft.com/office/powerpoint/2012/main" userId="Roper Grai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82298" autoAdjust="0"/>
  </p:normalViewPr>
  <p:slideViewPr>
    <p:cSldViewPr snapToGrid="0">
      <p:cViewPr varScale="1">
        <p:scale>
          <a:sx n="75" d="100"/>
          <a:sy n="75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24513-EBA4-4CB9-AA42-C656EFA11EB0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C017-1E5F-4A2E-ABBB-8D95E745A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3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4C017-1E5F-4A2E-ABBB-8D95E745AD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4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2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8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4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4C017-1E5F-4A2E-ABBB-8D95E745AD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0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A136A6-3D72-FC41-8F19-F118C37EBADC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3A89E-537E-D14F-9146-A5C25C4C2E1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D1286-807C-3D45-912F-8385CAF07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9CCFF-E24C-9040-9FDA-38DCCC58A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B834F-7D71-EF44-A011-1334CECC8F3E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298D4-F959-334E-8A7D-E361B6FCEEEC}"/>
              </a:ext>
            </a:extLst>
          </p:cNvPr>
          <p:cNvSpPr txBox="1"/>
          <p:nvPr userDrawn="1"/>
        </p:nvSpPr>
        <p:spPr>
          <a:xfrm>
            <a:off x="450938" y="2329841"/>
            <a:ext cx="46471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The voice for</a:t>
            </a:r>
          </a:p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water consumers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6C6AED-214D-C945-81A3-58B7DB8EDF3F}"/>
              </a:ext>
            </a:extLst>
          </p:cNvPr>
          <p:cNvSpPr txBox="1"/>
          <p:nvPr userDrawn="1"/>
        </p:nvSpPr>
        <p:spPr>
          <a:xfrm>
            <a:off x="450937" y="3688689"/>
            <a:ext cx="4647155" cy="313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Medium" pitchFamily="2" charset="77"/>
              </a:rPr>
              <a:t>We’re here to help you</a:t>
            </a:r>
          </a:p>
        </p:txBody>
      </p:sp>
    </p:spTree>
    <p:extLst>
      <p:ext uri="{BB962C8B-B14F-4D97-AF65-F5344CB8AC3E}">
        <p14:creationId xmlns:p14="http://schemas.microsoft.com/office/powerpoint/2010/main" val="318985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DBA4A3-3D41-B84C-BCEC-404CEC2BD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2" cy="1450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4AA5C-0E95-F94C-9826-E0D9698D1037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58712-92F8-BC4D-AC79-585AD5E8C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1DCDBC-AD4F-5F40-8B52-FAB701312C2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87197-7D2A-324D-8EC5-4865FCBB5A4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99EEC-0063-D147-9185-DBA348035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AFBAA-4BD7-1549-A1F4-1228ACCB1A1F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454FD-4536-5747-B27B-6A15275B6186}"/>
              </a:ext>
            </a:extLst>
          </p:cNvPr>
          <p:cNvSpPr txBox="1"/>
          <p:nvPr userDrawn="1"/>
        </p:nvSpPr>
        <p:spPr>
          <a:xfrm>
            <a:off x="450938" y="2943616"/>
            <a:ext cx="46471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SemiBold" pitchFamily="2" charset="77"/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1B937-5D74-9948-BB59-0F333FB68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738B5F-44C4-6949-B0B9-B39C8EECE5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C55F8-D478-944F-A436-C1CF8A905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20" y="0"/>
            <a:ext cx="1085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0F780-0422-EC4E-8D5A-8A82E0165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B2DB9-D442-4A4A-9F44-B564DCC00BCA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61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C3E5E5-EEC0-8445-9D45-9A7F1BC60F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4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51EB4-ABA4-3447-A5FB-20476BC6F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9A5A8-C218-4844-A90F-1BA77E28D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7105B2-E4AF-1440-B48F-AC345CCC684C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Montserrat Medium" pitchFamily="2" charset="77"/>
              </a:rPr>
              <a:t>ccwater.org.uk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809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id="{290B5057-3513-D14B-9D1B-3842AC8AA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287E6-6376-AF40-8254-4E7755776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119" y="0"/>
            <a:ext cx="1085588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7DC37-B0DF-8F4F-8745-42C2BFB91F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87" y="416264"/>
            <a:ext cx="2486591" cy="123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54AF60-3B7C-364D-8CD5-4EFC51C7551B}"/>
              </a:ext>
            </a:extLst>
          </p:cNvPr>
          <p:cNvSpPr txBox="1"/>
          <p:nvPr userDrawn="1"/>
        </p:nvSpPr>
        <p:spPr>
          <a:xfrm>
            <a:off x="9131475" y="6100175"/>
            <a:ext cx="26429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80623" y="2593170"/>
            <a:ext cx="609063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Montserrat SemiBold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4146550"/>
            <a:ext cx="540923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ontserrat Medium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217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6F127-B9B2-0246-B757-34B712252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0475"/>
            <a:ext cx="12192000" cy="877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FAE8F-F9D0-BB46-BBFC-B140A3DBBC2D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B2D1DF-22A0-BC41-8789-513DCE2BE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4D712-BC8E-774B-A2BA-8510BEBBD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980475"/>
            <a:ext cx="12191996" cy="87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6B465-BDBD-5247-8D78-D05F09F0AF1C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056C4-B1E6-1B43-A934-CDD7B86C81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2E2E2-F6B0-4744-8A9B-1A0C1DF39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980475"/>
            <a:ext cx="12191996" cy="87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CEA14-9A9E-324C-9E85-6AF627548101}"/>
              </a:ext>
            </a:extLst>
          </p:cNvPr>
          <p:cNvSpPr txBox="1"/>
          <p:nvPr userDrawn="1"/>
        </p:nvSpPr>
        <p:spPr>
          <a:xfrm>
            <a:off x="9131475" y="6280737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A516A-441B-2C41-AAF0-A3C528BA6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99" y="291005"/>
            <a:ext cx="1763740" cy="8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2D667-5D38-3644-9AC5-8E72FA491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5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DC40A-9671-AC40-855A-683D51E209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ED5AF-1825-A144-9782-A6474CA7E98B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50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E3E116-8799-4B43-8B5D-AB6943CF7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50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C075A-7E1D-E347-B537-9A51A83AA9B1}"/>
              </a:ext>
            </a:extLst>
          </p:cNvPr>
          <p:cNvSpPr txBox="1"/>
          <p:nvPr userDrawn="1"/>
        </p:nvSpPr>
        <p:spPr>
          <a:xfrm>
            <a:off x="417534" y="948365"/>
            <a:ext cx="2642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Medium" pitchFamily="2" charset="77"/>
              </a:rPr>
              <a:t>ccw.org.uk</a:t>
            </a:r>
            <a:endParaRPr lang="en-US" sz="14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E7A2A-8BCC-FB41-BB47-A3551F7B7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500" y="286284"/>
            <a:ext cx="1763738" cy="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3078-76B7-4055-9569-1D93F06AD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E493-109C-4B6C-8BA4-A3E63BB0B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w.org.uk/publication/watersure-call-for-input-respons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ccw.org.uk/publication/watersure-call-for-input-respons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623" y="2985056"/>
            <a:ext cx="6090633" cy="1325563"/>
          </a:xfrm>
        </p:spPr>
        <p:txBody>
          <a:bodyPr/>
          <a:lstStyle/>
          <a:p>
            <a:r>
              <a:rPr lang="en-GB" dirty="0" smtClean="0"/>
              <a:t>WaterSure Review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0623" y="5352352"/>
            <a:ext cx="5409238" cy="914400"/>
          </a:xfrm>
        </p:spPr>
        <p:txBody>
          <a:bodyPr/>
          <a:lstStyle/>
          <a:p>
            <a:r>
              <a:rPr lang="en-GB" dirty="0" smtClean="0"/>
              <a:t>Andy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68580"/>
            <a:ext cx="10806667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798" y="1394143"/>
            <a:ext cx="71501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Introduced in 2000 - largely unchanged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Mandatory in England but voluntary in Wales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Funded by bill cross subsidy - £70m per annum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Intention – remove risk that low income metered households with high water needs will cut back on essential use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>
                <a:solidFill>
                  <a:srgbClr val="003B5C"/>
                </a:solidFill>
                <a:latin typeface="Arial" panose="020B0604020202020204" pitchFamily="34" charset="0"/>
              </a:rPr>
              <a:t>Average bill </a:t>
            </a:r>
            <a:r>
              <a:rPr lang="en-GB" dirty="0">
                <a:solidFill>
                  <a:srgbClr val="003B5C"/>
                </a:solidFill>
                <a:latin typeface="Arial" panose="020B0604020202020204" pitchFamily="34" charset="0"/>
              </a:rPr>
              <a:t>c</a:t>
            </a:r>
            <a:r>
              <a:rPr lang="en-GB" noProof="0" dirty="0" err="1" smtClean="0">
                <a:solidFill>
                  <a:srgbClr val="003B5C"/>
                </a:solidFill>
                <a:latin typeface="Arial" panose="020B0604020202020204" pitchFamily="34" charset="0"/>
              </a:rPr>
              <a:t>ap</a:t>
            </a:r>
            <a:r>
              <a:rPr lang="en-GB" noProof="0" dirty="0" smtClean="0">
                <a:solidFill>
                  <a:srgbClr val="003B5C"/>
                </a:solidFill>
                <a:latin typeface="Arial" panose="020B0604020202020204" pitchFamily="34" charset="0"/>
              </a:rPr>
              <a:t> for those on income related benefits and who either have 3 or more children or a medical condition requiring extra water use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CCW recently secured improvements in companies operation of the scheme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Stakeholders have indicated they would welcome a full review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1795462"/>
            <a:ext cx="3873500" cy="35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0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49451"/>
            <a:ext cx="10806667" cy="109702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Call for Input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6" y="1220408"/>
            <a:ext cx="6852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Consultation closed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6</a:t>
            </a:r>
            <a:r>
              <a:rPr kumimoji="0" lang="en-GB" sz="2000" i="0" u="none" strike="noStrike" kern="1200" cap="none" spc="0" normalizeH="0" baseline="3000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September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 Responses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Around two thirds from water companies and one third from other stakeholders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lvl="0" algn="just"/>
            <a:r>
              <a:rPr lang="en-GB" sz="2000" dirty="0" smtClean="0">
                <a:solidFill>
                  <a:srgbClr val="003B5C"/>
                </a:solidFill>
                <a:latin typeface="Arial" panose="020B0604020202020204" pitchFamily="34" charset="0"/>
              </a:rPr>
              <a:t>Responses and an overview can be found here</a:t>
            </a:r>
            <a:r>
              <a:rPr lang="en-GB" sz="2000" dirty="0">
                <a:solidFill>
                  <a:srgbClr val="003B5C"/>
                </a:solidFill>
                <a:latin typeface="Arial" panose="020B0604020202020204" pitchFamily="34" charset="0"/>
              </a:rPr>
              <a:t>: </a:t>
            </a:r>
            <a:r>
              <a:rPr lang="en-GB" sz="2000" dirty="0">
                <a:solidFill>
                  <a:srgbClr val="003B5C"/>
                </a:solidFill>
                <a:latin typeface="Arial" panose="020B0604020202020204" pitchFamily="34" charset="0"/>
                <a:hlinkClick r:id="rId3"/>
              </a:rPr>
              <a:t>www.ccw.org.uk/publication/watersure-call-for-input-responses</a:t>
            </a:r>
            <a:r>
              <a:rPr lang="en-GB" sz="2000" dirty="0" smtClean="0">
                <a:solidFill>
                  <a:srgbClr val="003B5C"/>
                </a:solidFill>
                <a:latin typeface="Arial" panose="020B0604020202020204" pitchFamily="34" charset="0"/>
                <a:hlinkClick r:id="rId3"/>
              </a:rPr>
              <a:t>/</a:t>
            </a:r>
            <a:endParaRPr lang="en-GB" sz="2000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dirty="0">
              <a:solidFill>
                <a:srgbClr val="003B5C"/>
              </a:solidFill>
              <a:latin typeface="Arial" panose="020B0604020202020204" pitchFamily="34" charset="0"/>
              <a:hlinkClick r:id="rId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111" y="1266093"/>
            <a:ext cx="4721889" cy="47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44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32" y="1225899"/>
            <a:ext cx="3873289" cy="4702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994" y="1507253"/>
            <a:ext cx="7251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dirty="0">
                <a:solidFill>
                  <a:srgbClr val="8031A7"/>
                </a:solidFill>
                <a:latin typeface="Arial" panose="020B0604020202020204" pitchFamily="34" charset="0"/>
              </a:rPr>
              <a:t>Key Recommendation </a:t>
            </a:r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1</a:t>
            </a:r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Extend the list of qualifying benefits to include non-means tested disability benefits subject to an upper income threshold</a:t>
            </a:r>
            <a:endParaRPr lang="en-GB" b="1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b="1" dirty="0" smtClean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b="1" dirty="0" smtClean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Key </a:t>
            </a:r>
            <a:r>
              <a:rPr lang="en-GB" sz="2000" b="1" dirty="0">
                <a:solidFill>
                  <a:srgbClr val="8031A7"/>
                </a:solidFill>
                <a:latin typeface="Arial" panose="020B0604020202020204" pitchFamily="34" charset="0"/>
              </a:rPr>
              <a:t>Recommendation </a:t>
            </a:r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2</a:t>
            </a:r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>
                <a:solidFill>
                  <a:srgbClr val="003B5C"/>
                </a:solidFill>
                <a:latin typeface="Arial" panose="020B0604020202020204" pitchFamily="34" charset="0"/>
              </a:rPr>
              <a:t>Cap bills at the average metered bill level rather than the average bill level</a:t>
            </a: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78629"/>
            <a:ext cx="10806667" cy="109702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6" y="1175659"/>
            <a:ext cx="68529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Key Recommendation </a:t>
            </a:r>
            <a:r>
              <a:rPr lang="en-GB" sz="2000" b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3</a:t>
            </a:r>
            <a:endParaRPr lang="en-GB" sz="2000" b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b="1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Introduce a lower bill cap for single occupiers set at the average metered bill for one person  </a:t>
            </a:r>
            <a:endParaRPr lang="en-GB" b="1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b="1" dirty="0" smtClean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Key </a:t>
            </a:r>
            <a:r>
              <a:rPr lang="en-GB" sz="2000" b="1" dirty="0">
                <a:solidFill>
                  <a:srgbClr val="8031A7"/>
                </a:solidFill>
                <a:latin typeface="Arial" panose="020B0604020202020204" pitchFamily="34" charset="0"/>
              </a:rPr>
              <a:t>Recommendation </a:t>
            </a:r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4</a:t>
            </a:r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sz="20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>
                <a:solidFill>
                  <a:srgbClr val="003B5C"/>
                </a:solidFill>
                <a:latin typeface="Arial" panose="020B0604020202020204" pitchFamily="34" charset="0"/>
              </a:rPr>
              <a:t>Remove two tier evidence requirements for medical conditions</a:t>
            </a: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75" y="1577591"/>
            <a:ext cx="4553755" cy="30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99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598" y="1473052"/>
            <a:ext cx="61643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dirty="0">
                <a:solidFill>
                  <a:srgbClr val="8031A7"/>
                </a:solidFill>
                <a:latin typeface="Arial" panose="020B0604020202020204" pitchFamily="34" charset="0"/>
              </a:rPr>
              <a:t>Key Recommendation </a:t>
            </a:r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5</a:t>
            </a:r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List more conditions and highlight inclusive nature of  qualifying medical conditions</a:t>
            </a:r>
            <a:endParaRPr lang="en-GB" b="1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sz="2000" b="1" dirty="0">
                <a:solidFill>
                  <a:srgbClr val="8031A7"/>
                </a:solidFill>
                <a:latin typeface="Arial" panose="020B0604020202020204" pitchFamily="34" charset="0"/>
              </a:rPr>
              <a:t>Key Recommendation </a:t>
            </a:r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6</a:t>
            </a:r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en-GB" b="1" dirty="0" smtClean="0">
                <a:solidFill>
                  <a:srgbClr val="003B5C"/>
                </a:solidFill>
                <a:latin typeface="Arial" panose="020B0604020202020204" pitchFamily="34" charset="0"/>
              </a:rPr>
              <a:t>Ensure customers in Wales continue to have access to the same support as those in England by making the scheme statutory in Wales</a:t>
            </a:r>
            <a:endParaRPr lang="en-GB" b="1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sz="1600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401" y="1315233"/>
            <a:ext cx="4535817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96" y="685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Reviewing WaterSure </a:t>
            </a:r>
            <a:endParaRPr lang="en-GB" sz="2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696" y="1391565"/>
            <a:ext cx="631790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dirty="0" smtClean="0">
                <a:solidFill>
                  <a:srgbClr val="8031A7"/>
                </a:solidFill>
                <a:latin typeface="Arial" panose="020B0604020202020204" pitchFamily="34" charset="0"/>
              </a:rPr>
              <a:t>Additional Recommendations</a:t>
            </a:r>
          </a:p>
          <a:p>
            <a:pPr lvl="0" algn="just"/>
            <a:endParaRPr lang="en-GB" sz="2000" b="1" dirty="0" smtClean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</a:rPr>
              <a:t>Companies should collectively promote WaterSure at an England and Wales level</a:t>
            </a:r>
          </a:p>
          <a:p>
            <a:pPr lvl="0" algn="just"/>
            <a:endParaRPr lang="en-GB" sz="2000" dirty="0" smtClean="0">
              <a:latin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</a:rPr>
              <a:t>Companies to target water efficiency advice and support at large family claimants</a:t>
            </a:r>
          </a:p>
          <a:p>
            <a:pPr lvl="0" algn="just"/>
            <a:endParaRPr lang="en-GB" sz="2000" dirty="0" smtClean="0">
              <a:latin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</a:rPr>
              <a:t>Companies to ensure they are signing up medical claimants for PSR support where appropriate </a:t>
            </a:r>
            <a:endParaRPr lang="en-GB" sz="2000" dirty="0">
              <a:latin typeface="Arial" panose="020B0604020202020204" pitchFamily="34" charset="0"/>
            </a:endParaRPr>
          </a:p>
          <a:p>
            <a:pPr lvl="0" algn="just"/>
            <a:endParaRPr lang="en-GB" sz="2000" b="1" dirty="0">
              <a:solidFill>
                <a:srgbClr val="8031A7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 smtClean="0">
              <a:solidFill>
                <a:srgbClr val="003B5C"/>
              </a:solidFill>
              <a:latin typeface="Arial" panose="020B0604020202020204" pitchFamily="34" charset="0"/>
            </a:endParaRPr>
          </a:p>
          <a:p>
            <a:pPr lvl="0" algn="just"/>
            <a:endParaRPr lang="en-GB" dirty="0">
              <a:solidFill>
                <a:srgbClr val="003B5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823" y="1535012"/>
            <a:ext cx="5077177" cy="33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W">
      <a:dk1>
        <a:srgbClr val="003B5C"/>
      </a:dk1>
      <a:lt1>
        <a:sysClr val="window" lastClr="FFFFFF"/>
      </a:lt1>
      <a:dk2>
        <a:srgbClr val="003B5C"/>
      </a:dk2>
      <a:lt2>
        <a:srgbClr val="FFFFFF"/>
      </a:lt2>
      <a:accent1>
        <a:srgbClr val="2DCCD3"/>
      </a:accent1>
      <a:accent2>
        <a:srgbClr val="8031A7"/>
      </a:accent2>
      <a:accent3>
        <a:srgbClr val="2DCCD3"/>
      </a:accent3>
      <a:accent4>
        <a:srgbClr val="8031A7"/>
      </a:accent4>
      <a:accent5>
        <a:srgbClr val="2DCCD3"/>
      </a:accent5>
      <a:accent6>
        <a:srgbClr val="8031A7"/>
      </a:accent6>
      <a:hlink>
        <a:srgbClr val="003B5C"/>
      </a:hlink>
      <a:folHlink>
        <a:srgbClr val="8031A7"/>
      </a:folHlink>
    </a:clrScheme>
    <a:fontScheme name="CC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542E23880EA42B619F92E1A5ED905" ma:contentTypeVersion="10" ma:contentTypeDescription="Create a new document." ma:contentTypeScope="" ma:versionID="1dd89365a76836c5e92af61f505905b0">
  <xsd:schema xmlns:xsd="http://www.w3.org/2001/XMLSchema" xmlns:xs="http://www.w3.org/2001/XMLSchema" xmlns:p="http://schemas.microsoft.com/office/2006/metadata/properties" xmlns:ns2="b0a187ee-d162-47d6-a0f7-fd2f1a60cf08" targetNamespace="http://schemas.microsoft.com/office/2006/metadata/properties" ma:root="true" ma:fieldsID="092dddd57f885357bba38da33c35e57e" ns2:_="">
    <xsd:import namespace="b0a187ee-d162-47d6-a0f7-fd2f1a60c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187ee-d162-47d6-a0f7-fd2f1a60cf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5B54A-E86D-4D8D-BA62-52EAB30D37A1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b0a187ee-d162-47d6-a0f7-fd2f1a60cf08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79B348-3315-4765-B7EE-9E2B96CE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187ee-d162-47d6-a0f7-fd2f1a60c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4D0E50-D5BE-4FD1-B56C-DC3017B159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290</Words>
  <Application>Microsoft Office PowerPoint</Application>
  <PresentationFormat>Widescreen</PresentationFormat>
  <Paragraphs>85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Montserrat Medium</vt:lpstr>
      <vt:lpstr>Montserrat SemiBold</vt:lpstr>
      <vt:lpstr>Times New Roman</vt:lpstr>
      <vt:lpstr>Office Theme</vt:lpstr>
      <vt:lpstr>WaterSure Review</vt:lpstr>
      <vt:lpstr>Reviewing WaterSure </vt:lpstr>
      <vt:lpstr>Call for Input</vt:lpstr>
      <vt:lpstr>Reviewing WaterSure </vt:lpstr>
      <vt:lpstr>Reviewing WaterSure </vt:lpstr>
      <vt:lpstr>Reviewing WaterSure </vt:lpstr>
      <vt:lpstr>Reviewing WaterSure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Rebecca</dc:creator>
  <cp:lastModifiedBy>Andrew White</cp:lastModifiedBy>
  <cp:revision>256</cp:revision>
  <cp:lastPrinted>2023-05-05T12:34:42Z</cp:lastPrinted>
  <dcterms:created xsi:type="dcterms:W3CDTF">2020-01-24T10:50:40Z</dcterms:created>
  <dcterms:modified xsi:type="dcterms:W3CDTF">2024-10-11T09:53:27Z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0x0101001E3542E23880EA42B619F92E1A5ED905</vt:lpwstr>
  </property>
</Properties>
</file>